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handoutMasterIdLst>
    <p:handoutMasterId r:id="rId13"/>
  </p:handoutMasterIdLst>
  <p:sldIdLst>
    <p:sldId id="257" r:id="rId2"/>
    <p:sldId id="268" r:id="rId3"/>
    <p:sldId id="295" r:id="rId4"/>
    <p:sldId id="275" r:id="rId5"/>
    <p:sldId id="293" r:id="rId6"/>
    <p:sldId id="307" r:id="rId7"/>
    <p:sldId id="264" r:id="rId8"/>
    <p:sldId id="304" r:id="rId9"/>
    <p:sldId id="310" r:id="rId10"/>
    <p:sldId id="286"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7296" userDrawn="1">
          <p15:clr>
            <a:srgbClr val="A4A3A4"/>
          </p15:clr>
        </p15:guide>
        <p15:guide id="4" orient="horz" pos="4128"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 K. Owens" initials="SKO" lastIdx="0" clrIdx="0">
    <p:extLst>
      <p:ext uri="{19B8F6BF-5375-455C-9EA6-DF929625EA0E}">
        <p15:presenceInfo xmlns:p15="http://schemas.microsoft.com/office/powerpoint/2012/main" userId="S-1-5-21-73586283-1284227242-682003330-1076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70" autoAdjust="0"/>
    <p:restoredTop sz="79977" autoAdjust="0"/>
  </p:normalViewPr>
  <p:slideViewPr>
    <p:cSldViewPr snapToGrid="0">
      <p:cViewPr varScale="1">
        <p:scale>
          <a:sx n="105" d="100"/>
          <a:sy n="105" d="100"/>
        </p:scale>
        <p:origin x="600" y="102"/>
      </p:cViewPr>
      <p:guideLst>
        <p:guide orient="horz" pos="2160"/>
        <p:guide pos="3840"/>
        <p:guide pos="7296"/>
        <p:guide orient="horz" pos="4128"/>
      </p:guideLst>
    </p:cSldViewPr>
  </p:slideViewPr>
  <p:notesTextViewPr>
    <p:cViewPr>
      <p:scale>
        <a:sx n="3" d="2"/>
        <a:sy n="3" d="2"/>
      </p:scale>
      <p:origin x="0" y="0"/>
    </p:cViewPr>
  </p:notesTextViewPr>
  <p:notesViewPr>
    <p:cSldViewPr snapToGrid="0" showGuides="1">
      <p:cViewPr varScale="1">
        <p:scale>
          <a:sx n="88" d="100"/>
          <a:sy n="88" d="100"/>
        </p:scale>
        <p:origin x="382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68796EA6-6F25-4F19-87BA-7ADCC16DAEFF}" type="datetimeFigureOut">
              <a:rPr lang="en-US" smtClean="0"/>
              <a:t>11/4/2021</a:t>
            </a:fld>
            <a:endParaRPr lang="en-US"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C64E50CC-F33A-4EF4-9F12-93EC4A21A0CF}" type="slidenum">
              <a:rPr lang="en-US" smtClean="0"/>
              <a:t>‹#›</a:t>
            </a:fld>
            <a:endParaRPr lang="en-US" dirty="0"/>
          </a:p>
        </p:txBody>
      </p:sp>
    </p:spTree>
    <p:extLst>
      <p:ext uri="{BB962C8B-B14F-4D97-AF65-F5344CB8AC3E}">
        <p14:creationId xmlns:p14="http://schemas.microsoft.com/office/powerpoint/2010/main" val="13232950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C39C172E-A8B5-46F6-B05C-DFA3E2E0F207}" type="datetimeFigureOut">
              <a:rPr lang="en-US" smtClean="0"/>
              <a:t>11/4/2021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2674CE4-FBD8-4481-AEFB-CA53E599A745}" type="slidenum">
              <a:rPr lang="en-US" smtClean="0"/>
              <a:t>‹#›</a:t>
            </a:fld>
            <a:endParaRPr lang="en-US" dirty="0"/>
          </a:p>
        </p:txBody>
      </p:sp>
    </p:spTree>
    <p:extLst>
      <p:ext uri="{BB962C8B-B14F-4D97-AF65-F5344CB8AC3E}">
        <p14:creationId xmlns:p14="http://schemas.microsoft.com/office/powerpoint/2010/main" val="127326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a:t>
            </a:fld>
            <a:endParaRPr lang="en-US" dirty="0"/>
          </a:p>
        </p:txBody>
      </p:sp>
    </p:spTree>
    <p:extLst>
      <p:ext uri="{BB962C8B-B14F-4D97-AF65-F5344CB8AC3E}">
        <p14:creationId xmlns:p14="http://schemas.microsoft.com/office/powerpoint/2010/main" val="2147974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10</a:t>
            </a:fld>
            <a:endParaRPr lang="en-US" dirty="0"/>
          </a:p>
        </p:txBody>
      </p:sp>
    </p:spTree>
    <p:extLst>
      <p:ext uri="{BB962C8B-B14F-4D97-AF65-F5344CB8AC3E}">
        <p14:creationId xmlns:p14="http://schemas.microsoft.com/office/powerpoint/2010/main" val="246833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continue</a:t>
            </a:r>
            <a:r>
              <a:rPr lang="en-US" baseline="0" dirty="0" smtClean="0"/>
              <a:t> to track the place of residence of those stopped for traffic violations in Carrboro. Based on this, we see that we cannot compare demographics of all traffic stops to that of the town. While there is no perfect population to compare against, we believe that the weighted population offered is a better model for the demographics of those driving in Carrboro than the town population. Here, the residence status of all drivers stopped in 2019 is shown to give us a better comparison for the 2020 data.</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2</a:t>
            </a:fld>
            <a:endParaRPr lang="en-US" dirty="0"/>
          </a:p>
        </p:txBody>
      </p:sp>
    </p:spTree>
    <p:extLst>
      <p:ext uri="{BB962C8B-B14F-4D97-AF65-F5344CB8AC3E}">
        <p14:creationId xmlns:p14="http://schemas.microsoft.com/office/powerpoint/2010/main" val="1133079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3</a:t>
            </a:fld>
            <a:endParaRPr lang="en-US" dirty="0"/>
          </a:p>
        </p:txBody>
      </p:sp>
    </p:spTree>
    <p:extLst>
      <p:ext uri="{BB962C8B-B14F-4D97-AF65-F5344CB8AC3E}">
        <p14:creationId xmlns:p14="http://schemas.microsoft.com/office/powerpoint/2010/main" val="24422544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slide shows the five year comparison of the reason for stop.  On our Traffic Stop report the reason for stop are Checkpoint, </a:t>
            </a:r>
            <a:r>
              <a:rPr lang="en-US" baseline="0" dirty="0" err="1" smtClean="0"/>
              <a:t>DWI</a:t>
            </a:r>
            <a:r>
              <a:rPr lang="en-US" baseline="0" dirty="0" smtClean="0"/>
              <a:t>, Investigation, Other MV violation, Safe Movement, Seat belt, Speeding, Stoplight/Sign, Equipment and regulatory , which we combined. </a:t>
            </a:r>
          </a:p>
          <a:p>
            <a:endParaRPr lang="en-US" baseline="0" dirty="0" smtClean="0"/>
          </a:p>
          <a:p>
            <a:r>
              <a:rPr lang="en-US" baseline="0" dirty="0" smtClean="0"/>
              <a:t>Note we only participate in </a:t>
            </a:r>
            <a:r>
              <a:rPr lang="en-US" baseline="0" dirty="0" err="1" smtClean="0"/>
              <a:t>DWI</a:t>
            </a:r>
            <a:r>
              <a:rPr lang="en-US" baseline="0" dirty="0" smtClean="0"/>
              <a:t> checkpoints hosted by other agencies outside of Carrboro.  The last one we participated in was in 2016 </a:t>
            </a:r>
          </a:p>
          <a:p>
            <a:endParaRPr lang="en-US" baseline="0" dirty="0" smtClean="0"/>
          </a:p>
          <a:p>
            <a:r>
              <a:rPr lang="en-US" baseline="0" dirty="0" smtClean="0"/>
              <a:t>Speeding is the most frequent reason for stops followed by equipment and regulatory.</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4</a:t>
            </a:fld>
            <a:endParaRPr lang="en-US" dirty="0"/>
          </a:p>
        </p:txBody>
      </p:sp>
    </p:spTree>
    <p:extLst>
      <p:ext uri="{BB962C8B-B14F-4D97-AF65-F5344CB8AC3E}">
        <p14:creationId xmlns:p14="http://schemas.microsoft.com/office/powerpoint/2010/main" val="2347976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area we were trying to focus on was equipment and regulatory</a:t>
            </a:r>
            <a:r>
              <a:rPr lang="en-US" baseline="0" dirty="0" smtClean="0"/>
              <a:t> stops not being a priority.  A Directive was issued in December of 2015, advising officers that these violations are not priority and to warn if possible.  </a:t>
            </a:r>
          </a:p>
          <a:p>
            <a:endParaRPr lang="en-US" baseline="0" dirty="0" smtClean="0"/>
          </a:p>
        </p:txBody>
      </p:sp>
      <p:sp>
        <p:nvSpPr>
          <p:cNvPr id="4" name="Slide Number Placeholder 3"/>
          <p:cNvSpPr>
            <a:spLocks noGrp="1"/>
          </p:cNvSpPr>
          <p:nvPr>
            <p:ph type="sldNum" sz="quarter" idx="10"/>
          </p:nvPr>
        </p:nvSpPr>
        <p:spPr/>
        <p:txBody>
          <a:bodyPr/>
          <a:lstStyle/>
          <a:p>
            <a:fld id="{32674CE4-FBD8-4481-AEFB-CA53E599A745}" type="slidenum">
              <a:rPr lang="en-US" smtClean="0"/>
              <a:t>5</a:t>
            </a:fld>
            <a:endParaRPr lang="en-US" dirty="0"/>
          </a:p>
        </p:txBody>
      </p:sp>
    </p:spTree>
    <p:extLst>
      <p:ext uri="{BB962C8B-B14F-4D97-AF65-F5344CB8AC3E}">
        <p14:creationId xmlns:p14="http://schemas.microsoft.com/office/powerpoint/2010/main" val="3437691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Number of all search types; search productivity for all search types. </a:t>
            </a:r>
          </a:p>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6</a:t>
            </a:fld>
            <a:endParaRPr lang="en-US" dirty="0"/>
          </a:p>
        </p:txBody>
      </p:sp>
    </p:spTree>
    <p:extLst>
      <p:ext uri="{BB962C8B-B14F-4D97-AF65-F5344CB8AC3E}">
        <p14:creationId xmlns:p14="http://schemas.microsoft.com/office/powerpoint/2010/main" val="831680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7</a:t>
            </a:fld>
            <a:endParaRPr lang="en-US" dirty="0"/>
          </a:p>
        </p:txBody>
      </p:sp>
    </p:spTree>
    <p:extLst>
      <p:ext uri="{BB962C8B-B14F-4D97-AF65-F5344CB8AC3E}">
        <p14:creationId xmlns:p14="http://schemas.microsoft.com/office/powerpoint/2010/main" val="506576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a break down of the enforcement</a:t>
            </a:r>
            <a:r>
              <a:rPr lang="en-US" baseline="0" dirty="0" smtClean="0"/>
              <a:t> action taken on probable cause searches</a:t>
            </a:r>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8</a:t>
            </a:fld>
            <a:endParaRPr lang="en-US" dirty="0"/>
          </a:p>
        </p:txBody>
      </p:sp>
    </p:spTree>
    <p:extLst>
      <p:ext uri="{BB962C8B-B14F-4D97-AF65-F5344CB8AC3E}">
        <p14:creationId xmlns:p14="http://schemas.microsoft.com/office/powerpoint/2010/main" val="3271356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2674CE4-FBD8-4481-AEFB-CA53E599A745}" type="slidenum">
              <a:rPr lang="en-US" smtClean="0"/>
              <a:t>9</a:t>
            </a:fld>
            <a:endParaRPr lang="en-US" dirty="0"/>
          </a:p>
        </p:txBody>
      </p:sp>
    </p:spTree>
    <p:extLst>
      <p:ext uri="{BB962C8B-B14F-4D97-AF65-F5344CB8AC3E}">
        <p14:creationId xmlns:p14="http://schemas.microsoft.com/office/powerpoint/2010/main" val="2135401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9" name="Rectangle 18"/>
          <p:cNvSpPr/>
          <p:nvPr/>
        </p:nvSpPr>
        <p:spPr>
          <a:xfrm>
            <a:off x="0" y="0"/>
            <a:ext cx="12192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Rectangle 22"/>
          <p:cNvSpPr/>
          <p:nvPr/>
        </p:nvSpPr>
        <p:spPr>
          <a:xfrm flipV="1">
            <a:off x="7213577" y="3810001"/>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Rectangle 23"/>
          <p:cNvSpPr/>
          <p:nvPr/>
        </p:nvSpPr>
        <p:spPr>
          <a:xfrm flipV="1">
            <a:off x="7213601" y="3897010"/>
            <a:ext cx="49784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Rectangle 24"/>
          <p:cNvSpPr/>
          <p:nvPr/>
        </p:nvSpPr>
        <p:spPr>
          <a:xfrm flipV="1">
            <a:off x="7213601" y="4115167"/>
            <a:ext cx="49784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Rectangle 25"/>
          <p:cNvSpPr/>
          <p:nvPr/>
        </p:nvSpPr>
        <p:spPr>
          <a:xfrm flipV="1">
            <a:off x="7213600" y="4164403"/>
            <a:ext cx="262128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7" name="Rectangle 26"/>
          <p:cNvSpPr/>
          <p:nvPr/>
        </p:nvSpPr>
        <p:spPr>
          <a:xfrm flipV="1">
            <a:off x="7213600" y="4199572"/>
            <a:ext cx="262128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0" name="Rounded Rectangle 29"/>
          <p:cNvSpPr/>
          <p:nvPr/>
        </p:nvSpPr>
        <p:spPr bwMode="white">
          <a:xfrm>
            <a:off x="7213600" y="3962400"/>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1" name="Rounded Rectangle 30"/>
          <p:cNvSpPr/>
          <p:nvPr/>
        </p:nvSpPr>
        <p:spPr bwMode="white">
          <a:xfrm>
            <a:off x="9835343" y="406098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a:off x="1" y="3649662"/>
            <a:ext cx="12192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1" y="3675528"/>
            <a:ext cx="12192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flipV="1">
            <a:off x="8552068" y="3643090"/>
            <a:ext cx="3639933"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2389009"/>
            <a:ext cx="112776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609600" y="3899938"/>
            <a:ext cx="6604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17" name="Footer Placeholder 16"/>
          <p:cNvSpPr>
            <a:spLocks noGrp="1"/>
          </p:cNvSpPr>
          <p:nvPr>
            <p:ph type="ftr" sz="quarter" idx="11"/>
          </p:nvPr>
        </p:nvSpPr>
        <p:spPr>
          <a:xfrm>
            <a:off x="7265116" y="4205288"/>
            <a:ext cx="1727200" cy="457200"/>
          </a:xfrm>
        </p:spPr>
        <p:txBody>
          <a:bodyPr/>
          <a:lstStyle>
            <a:lvl1pPr>
              <a:defRPr>
                <a:solidFill>
                  <a:schemeClr val="accent2">
                    <a:lumMod val="75000"/>
                  </a:schemeClr>
                </a:solidFill>
              </a:defRPr>
            </a:lvl1pPr>
          </a:lstStyle>
          <a:p>
            <a:r>
              <a:rPr lang="en-US"/>
              <a:t>Add a footer</a:t>
            </a:r>
            <a:endParaRPr lang="en-US" dirty="0"/>
          </a:p>
        </p:txBody>
      </p:sp>
      <p:sp>
        <p:nvSpPr>
          <p:cNvPr id="28" name="Date Placeholder 27"/>
          <p:cNvSpPr>
            <a:spLocks noGrp="1"/>
          </p:cNvSpPr>
          <p:nvPr>
            <p:ph type="dt" sz="half" idx="10"/>
          </p:nvPr>
        </p:nvSpPr>
        <p:spPr>
          <a:xfrm>
            <a:off x="9043832" y="4206240"/>
            <a:ext cx="1280160" cy="457200"/>
          </a:xfrm>
        </p:spPr>
        <p:txBody>
          <a:bodyPr/>
          <a:lstStyle>
            <a:lvl1pPr>
              <a:defRPr>
                <a:solidFill>
                  <a:schemeClr val="accent2">
                    <a:lumMod val="75000"/>
                  </a:schemeClr>
                </a:solidFill>
              </a:defRPr>
            </a:lvl1pPr>
          </a:lstStyle>
          <a:p>
            <a:fld id="{4E708F12-96AD-4ED4-8132-A78F5E42C1F5}" type="datetime1">
              <a:rPr lang="en-US" smtClean="0"/>
              <a:pPr/>
              <a:t>11/4/2021</a:t>
            </a:fld>
            <a:endParaRPr lang="en-US" dirty="0"/>
          </a:p>
        </p:txBody>
      </p:sp>
      <p:sp>
        <p:nvSpPr>
          <p:cNvPr id="29" name="Slide Number Placeholder 28"/>
          <p:cNvSpPr>
            <a:spLocks noGrp="1"/>
          </p:cNvSpPr>
          <p:nvPr>
            <p:ph type="sldNum" sz="quarter" idx="12"/>
          </p:nvPr>
        </p:nvSpPr>
        <p:spPr>
          <a:xfrm>
            <a:off x="11093451" y="1136"/>
            <a:ext cx="996949" cy="365760"/>
          </a:xfrm>
        </p:spPr>
        <p:txBody>
          <a:bodyPr/>
          <a:lstStyle>
            <a:lvl1pPr algn="r">
              <a:defRPr sz="1800">
                <a:solidFill>
                  <a:schemeClr val="bg1"/>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3601152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lvl1pPr>
              <a:defRPr/>
            </a:lvl1pPr>
            <a:lvl5pPr>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7FA170-8299-44AD-AEEF-FC686C3D7804}" type="datetime1">
              <a:rPr lang="en-US" smtClean="0"/>
              <a:t>11/4/2021</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67844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hasCustomPrompt="1"/>
          </p:nvPr>
        </p:nvSpPr>
        <p:spPr>
          <a:xfrm>
            <a:off x="9042400" y="1143000"/>
            <a:ext cx="2540000" cy="5448300"/>
          </a:xfrm>
        </p:spPr>
        <p:txBody>
          <a:bodyPr vert="eaVert"/>
          <a:lstStyle>
            <a:lvl1pPr>
              <a:defRPr/>
            </a:lvl1pPr>
          </a:lstStyle>
          <a:p>
            <a:r>
              <a:rPr kumimoji="0" lang="en-US" dirty="0"/>
              <a:t>Edit Master title style</a:t>
            </a:r>
          </a:p>
        </p:txBody>
      </p:sp>
      <p:sp>
        <p:nvSpPr>
          <p:cNvPr id="3" name="Vertical Text Placeholder 2"/>
          <p:cNvSpPr>
            <a:spLocks noGrp="1"/>
          </p:cNvSpPr>
          <p:nvPr>
            <p:ph type="body" orient="vert" idx="1" hasCustomPrompt="1"/>
          </p:nvPr>
        </p:nvSpPr>
        <p:spPr>
          <a:xfrm>
            <a:off x="609600" y="1143000"/>
            <a:ext cx="8331200" cy="5448300"/>
          </a:xfrm>
        </p:spPr>
        <p:txBody>
          <a:bodyPr vert="eaVert"/>
          <a:lstStyle>
            <a:lvl5pPr>
              <a:defRPr/>
            </a:lvl5pPr>
          </a:lstStyle>
          <a:p>
            <a:pPr lvl="0" eaLnBrk="1" latinLnBrk="0" hangingPunct="1"/>
            <a:r>
              <a:rPr lang="en-US" dirty="0"/>
              <a:t>Click to edit Master text styles</a:t>
            </a:r>
          </a:p>
          <a:p>
            <a:pPr lvl="1" eaLnBrk="1" latinLnBrk="0" hangingPunct="1"/>
            <a:r>
              <a:rPr lang="en-US" dirty="0"/>
              <a:t>Second level</a:t>
            </a:r>
          </a:p>
          <a:p>
            <a:pPr lvl="2" eaLnBrk="1" latinLnBrk="0" hangingPunct="1"/>
            <a:r>
              <a:rPr lang="en-US" dirty="0"/>
              <a:t>Third level</a:t>
            </a:r>
          </a:p>
          <a:p>
            <a:pPr lvl="3" eaLnBrk="1" latinLnBrk="0" hangingPunct="1"/>
            <a:r>
              <a:rPr lang="en-US" dirty="0"/>
              <a:t>Fourth level</a:t>
            </a:r>
          </a:p>
          <a:p>
            <a:pPr lvl="4" eaLnBrk="1" latinLnBrk="0" hangingPunct="1"/>
            <a:r>
              <a:rPr lang="en-US" dirty="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2231763A-68EC-4ECD-9620-D9FE9CDDD622}" type="datetime1">
              <a:rPr lang="en-US" smtClean="0"/>
              <a:t>11/4/2021</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78088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lvl1pPr>
              <a:defRPr/>
            </a:lvl1pPr>
            <a:lvl5pPr>
              <a:defRPr/>
            </a:lvl5pPr>
            <a:lvl6pPr>
              <a:defRPr/>
            </a:lvl6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7B98BEDD-6160-49BB-B372-861DE7DE9BA5}" type="datetime1">
              <a:rPr lang="en-US" smtClean="0"/>
              <a:t>11/4/2021</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5943031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1968322"/>
            <a:ext cx="10363200" cy="1362075"/>
          </a:xfrm>
        </p:spPr>
        <p:txBody>
          <a:bodyPr anchor="b">
            <a:noAutofit/>
          </a:bodyPr>
          <a:lstStyle>
            <a:lvl1pPr algn="l">
              <a:buNone/>
              <a:defRPr sz="4300" b="1" cap="none" baseline="0">
                <a:ln w="12700">
                  <a:solidFill>
                    <a:schemeClr val="accent2">
                      <a:shade val="90000"/>
                      <a:satMod val="150000"/>
                    </a:schemeClr>
                  </a:solidFill>
                </a:ln>
                <a:solidFill>
                  <a:schemeClr val="accent2"/>
                </a:solidFill>
                <a:effectLst/>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963084" y="3367088"/>
            <a:ext cx="103632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0AAE819F-B7FD-4B29-8F66-9E318144BC2A}" type="datetime1">
              <a:rPr lang="en-US" smtClean="0"/>
              <a:t>11/4/2021</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70512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6197600" y="2249425"/>
            <a:ext cx="5384800" cy="4341875"/>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D4CA159C-B6E0-4F10-9F4A-2FA57003B139}" type="datetime1">
              <a:rPr lang="en-US" smtClean="0"/>
              <a:t>11/4/2021</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4464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orient="horz" pos="2160">
          <p15:clr>
            <a:srgbClr val="FBAE40"/>
          </p15:clr>
        </p15:guide>
        <p15:guide id="1"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8000" y="1143000"/>
            <a:ext cx="11176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8000" y="2244970"/>
            <a:ext cx="5388864"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8000" y="2708519"/>
            <a:ext cx="5388864"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Text Placeholder 3"/>
          <p:cNvSpPr>
            <a:spLocks noGrp="1"/>
          </p:cNvSpPr>
          <p:nvPr>
            <p:ph type="body" sz="half" idx="3"/>
          </p:nvPr>
        </p:nvSpPr>
        <p:spPr>
          <a:xfrm>
            <a:off x="6294968" y="2244970"/>
            <a:ext cx="5389033" cy="457200"/>
          </a:xfrm>
          <a:solidFill>
            <a:schemeClr val="accent2">
              <a:lumMod val="60000"/>
              <a:lumOff val="4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6291073" y="2708519"/>
            <a:ext cx="5389033"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28" name="Footer Placeholder 27"/>
          <p:cNvSpPr>
            <a:spLocks noGrp="1"/>
          </p:cNvSpPr>
          <p:nvPr>
            <p:ph type="ftr" sz="quarter" idx="12"/>
          </p:nvPr>
        </p:nvSpPr>
        <p:spPr/>
        <p:txBody>
          <a:bodyPr rtlCol="0"/>
          <a:lstStyle/>
          <a:p>
            <a:r>
              <a:rPr lang="en-US" dirty="0"/>
              <a:t>Add a footer</a:t>
            </a:r>
          </a:p>
        </p:txBody>
      </p:sp>
      <p:sp>
        <p:nvSpPr>
          <p:cNvPr id="26" name="Date Placeholder 25"/>
          <p:cNvSpPr>
            <a:spLocks noGrp="1"/>
          </p:cNvSpPr>
          <p:nvPr>
            <p:ph type="dt" sz="half" idx="10"/>
          </p:nvPr>
        </p:nvSpPr>
        <p:spPr/>
        <p:txBody>
          <a:bodyPr rtlCol="0"/>
          <a:lstStyle/>
          <a:p>
            <a:fld id="{8170CBBB-D1D1-4386-A5E9-07F3477B78F3}" type="datetime1">
              <a:rPr lang="en-US" smtClean="0"/>
              <a:t>11/4/2021</a:t>
            </a:fld>
            <a:endParaRPr lang="en-US" dirty="0"/>
          </a:p>
        </p:txBody>
      </p:sp>
      <p:sp>
        <p:nvSpPr>
          <p:cNvPr id="27" name="Slide Number Placeholder 26"/>
          <p:cNvSpPr>
            <a:spLocks noGrp="1"/>
          </p:cNvSpPr>
          <p:nvPr>
            <p:ph type="sldNum" sz="quarter" idx="11"/>
          </p:nvPr>
        </p:nvSpPr>
        <p:spPr/>
        <p:txBody>
          <a:bodyPr rtlCol="0"/>
          <a:lstStyle/>
          <a:p>
            <a:fld id="{401CF334-2D5C-4859-84A6-CA7E6E43FAEB}" type="slidenum">
              <a:rPr lang="en-US" smtClean="0"/>
              <a:t>‹#›</a:t>
            </a:fld>
            <a:endParaRPr lang="en-US" dirty="0"/>
          </a:p>
        </p:txBody>
      </p:sp>
    </p:spTree>
    <p:extLst>
      <p:ext uri="{BB962C8B-B14F-4D97-AF65-F5344CB8AC3E}">
        <p14:creationId xmlns:p14="http://schemas.microsoft.com/office/powerpoint/2010/main" val="370716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1143000"/>
            <a:ext cx="109728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4" name="Footer Placeholder 3"/>
          <p:cNvSpPr>
            <a:spLocks noGrp="1"/>
          </p:cNvSpPr>
          <p:nvPr>
            <p:ph type="ftr" sz="quarter" idx="11"/>
          </p:nvPr>
        </p:nvSpPr>
        <p:spPr>
          <a:xfrm>
            <a:off x="7010400" y="612648"/>
            <a:ext cx="1767840" cy="457200"/>
          </a:xfrm>
        </p:spPr>
        <p:txBody>
          <a:bodyPr/>
          <a:lstStyle/>
          <a:p>
            <a:r>
              <a:rPr lang="en-US" dirty="0"/>
              <a:t>Add a footer</a:t>
            </a:r>
          </a:p>
        </p:txBody>
      </p:sp>
      <p:sp>
        <p:nvSpPr>
          <p:cNvPr id="3" name="Date Placeholder 2"/>
          <p:cNvSpPr>
            <a:spLocks noGrp="1"/>
          </p:cNvSpPr>
          <p:nvPr>
            <p:ph type="dt" sz="half" idx="10"/>
          </p:nvPr>
        </p:nvSpPr>
        <p:spPr>
          <a:xfrm>
            <a:off x="8778240" y="612648"/>
            <a:ext cx="1276352" cy="457200"/>
          </a:xfrm>
        </p:spPr>
        <p:txBody>
          <a:bodyPr/>
          <a:lstStyle/>
          <a:p>
            <a:fld id="{9FA4CAD8-0EA7-4615-B69B-B2F199EF3A93}" type="datetime1">
              <a:rPr lang="en-US" smtClean="0"/>
              <a:t>11/4/2021</a:t>
            </a:fld>
            <a:endParaRPr lang="en-US" dirty="0"/>
          </a:p>
        </p:txBody>
      </p:sp>
      <p:sp>
        <p:nvSpPr>
          <p:cNvPr id="5" name="Slide Number Placeholder 4"/>
          <p:cNvSpPr>
            <a:spLocks noGrp="1"/>
          </p:cNvSpPr>
          <p:nvPr>
            <p:ph type="sldNum" sz="quarter" idx="12"/>
          </p:nvPr>
        </p:nvSpPr>
        <p:spPr>
          <a:xfrm>
            <a:off x="10899648" y="2272"/>
            <a:ext cx="1016000" cy="365760"/>
          </a:xfrm>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821952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B9234BD7-6953-492C-921B-E68B2D7F14C8}" type="datetime1">
              <a:rPr lang="en-US" smtClean="0"/>
              <a:t>11/4/2021</a:t>
            </a:fld>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135695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137995" y="1101970"/>
            <a:ext cx="4511040" cy="877824"/>
          </a:xfrm>
        </p:spPr>
        <p:txBody>
          <a:bodyPr anchor="b"/>
          <a:lstStyle>
            <a:lvl1pPr algn="l">
              <a:buNone/>
              <a:defRPr sz="1800" b="1"/>
            </a:lvl1pPr>
          </a:lstStyle>
          <a:p>
            <a:r>
              <a:rPr kumimoji="0" lang="en-US" dirty="0"/>
              <a:t>Edit Master title style</a:t>
            </a:r>
          </a:p>
        </p:txBody>
      </p:sp>
      <p:sp>
        <p:nvSpPr>
          <p:cNvPr id="4" name="Content Placeholder 3"/>
          <p:cNvSpPr>
            <a:spLocks noGrp="1"/>
          </p:cNvSpPr>
          <p:nvPr>
            <p:ph sz="half" idx="1"/>
          </p:nvPr>
        </p:nvSpPr>
        <p:spPr>
          <a:xfrm>
            <a:off x="203200" y="776287"/>
            <a:ext cx="6803136" cy="580508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3" name="Text Placeholder 2"/>
          <p:cNvSpPr>
            <a:spLocks noGrp="1"/>
          </p:cNvSpPr>
          <p:nvPr>
            <p:ph type="body" idx="2"/>
          </p:nvPr>
        </p:nvSpPr>
        <p:spPr>
          <a:xfrm>
            <a:off x="7137995" y="2010727"/>
            <a:ext cx="4511040" cy="4580573"/>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5A17D9B-D4D3-4E23-88DF-2E354FA43196}" type="datetime1">
              <a:rPr lang="en-US" smtClean="0"/>
              <a:t>11/4/2021</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4986852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53913" y="1109161"/>
            <a:ext cx="782404"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descr="An empty placeholder to add an image. Click on the placeholder and select the image that you wish to add"/>
          <p:cNvSpPr>
            <a:spLocks noGrp="1"/>
          </p:cNvSpPr>
          <p:nvPr>
            <p:ph type="pic" idx="1"/>
          </p:nvPr>
        </p:nvSpPr>
        <p:spPr>
          <a:xfrm>
            <a:off x="538228" y="1143000"/>
            <a:ext cx="6096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8117924" y="3274309"/>
            <a:ext cx="34544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541F67C5-D04E-4576-B61C-12ABA14BBD6C}" type="datetime1">
              <a:rPr lang="en-US" smtClean="0"/>
              <a:t>11/4/2021</a:t>
            </a:fld>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883619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9"/>
            <a:ext cx="12192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Rectangle 28"/>
          <p:cNvSpPr/>
          <p:nvPr/>
        </p:nvSpPr>
        <p:spPr>
          <a:xfrm>
            <a:off x="0" y="-1"/>
            <a:ext cx="12192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0" name="Rectangle 29"/>
          <p:cNvSpPr/>
          <p:nvPr/>
        </p:nvSpPr>
        <p:spPr>
          <a:xfrm>
            <a:off x="1" y="308277"/>
            <a:ext cx="12192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1" name="Rectangle 30"/>
          <p:cNvSpPr/>
          <p:nvPr/>
        </p:nvSpPr>
        <p:spPr>
          <a:xfrm flipV="1">
            <a:off x="7213577" y="360247"/>
            <a:ext cx="4978425"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2" name="Rectangle 31"/>
          <p:cNvSpPr/>
          <p:nvPr/>
        </p:nvSpPr>
        <p:spPr>
          <a:xfrm flipV="1">
            <a:off x="7213601" y="440113"/>
            <a:ext cx="49784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3" name="Rounded Rectangle 32"/>
          <p:cNvSpPr/>
          <p:nvPr/>
        </p:nvSpPr>
        <p:spPr bwMode="white">
          <a:xfrm>
            <a:off x="7209785" y="497504"/>
            <a:ext cx="408432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34" name="Rounded Rectangle 33"/>
          <p:cNvSpPr/>
          <p:nvPr/>
        </p:nvSpPr>
        <p:spPr bwMode="white">
          <a:xfrm>
            <a:off x="9831528" y="588943"/>
            <a:ext cx="21336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5" name="Rectangle 34"/>
          <p:cNvSpPr/>
          <p:nvPr/>
        </p:nvSpPr>
        <p:spPr bwMode="invGray">
          <a:xfrm>
            <a:off x="12113288" y="-2001"/>
            <a:ext cx="76835"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6" name="Rectangle 35"/>
          <p:cNvSpPr/>
          <p:nvPr/>
        </p:nvSpPr>
        <p:spPr bwMode="invGray">
          <a:xfrm>
            <a:off x="12059308" y="-2001"/>
            <a:ext cx="3657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7" name="Rectangle 36"/>
          <p:cNvSpPr/>
          <p:nvPr/>
        </p:nvSpPr>
        <p:spPr bwMode="invGray">
          <a:xfrm>
            <a:off x="12033904" y="-2001"/>
            <a:ext cx="12192"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8" name="Rectangle 37"/>
          <p:cNvSpPr/>
          <p:nvPr/>
        </p:nvSpPr>
        <p:spPr bwMode="invGray">
          <a:xfrm>
            <a:off x="11967231" y="-2001"/>
            <a:ext cx="36576"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39" name="Rectangle 38"/>
          <p:cNvSpPr/>
          <p:nvPr/>
        </p:nvSpPr>
        <p:spPr bwMode="invGray">
          <a:xfrm>
            <a:off x="11887569" y="380"/>
            <a:ext cx="73152"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0" name="Rectangle 39"/>
          <p:cNvSpPr/>
          <p:nvPr/>
        </p:nvSpPr>
        <p:spPr bwMode="invGray">
          <a:xfrm>
            <a:off x="11831300" y="380"/>
            <a:ext cx="12192"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609600" y="1143000"/>
            <a:ext cx="10972800" cy="1066800"/>
          </a:xfrm>
          <a:prstGeom prst="rect">
            <a:avLst/>
          </a:prstGeom>
        </p:spPr>
        <p:txBody>
          <a:bodyPr vert="horz" anchor="ctr">
            <a:normAutofit/>
          </a:bodyPr>
          <a:lstStyle/>
          <a:p>
            <a:r>
              <a:rPr kumimoji="0" lang="en-US" smtClean="0"/>
              <a:t>Click to edit Master title style</a:t>
            </a:r>
            <a:endParaRPr kumimoji="0" lang="en-US" dirty="0"/>
          </a:p>
        </p:txBody>
      </p:sp>
      <p:sp>
        <p:nvSpPr>
          <p:cNvPr id="13" name="Text Placeholder 12"/>
          <p:cNvSpPr>
            <a:spLocks noGrp="1"/>
          </p:cNvSpPr>
          <p:nvPr>
            <p:ph type="body" idx="1"/>
          </p:nvPr>
        </p:nvSpPr>
        <p:spPr>
          <a:xfrm>
            <a:off x="609600" y="2249424"/>
            <a:ext cx="10972800" cy="4325112"/>
          </a:xfrm>
          <a:prstGeom prst="rect">
            <a:avLst/>
          </a:prstGeom>
        </p:spPr>
        <p:txBody>
          <a:bodyPr vert="horz">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Footer Placeholder 2"/>
          <p:cNvSpPr>
            <a:spLocks noGrp="1"/>
          </p:cNvSpPr>
          <p:nvPr>
            <p:ph type="ftr" sz="quarter" idx="3"/>
          </p:nvPr>
        </p:nvSpPr>
        <p:spPr>
          <a:xfrm>
            <a:off x="7010400" y="612648"/>
            <a:ext cx="1767840" cy="457200"/>
          </a:xfrm>
          <a:prstGeom prst="rect">
            <a:avLst/>
          </a:prstGeom>
        </p:spPr>
        <p:txBody>
          <a:bodyPr vert="horz"/>
          <a:lstStyle>
            <a:lvl1pPr algn="r" eaLnBrk="1" latinLnBrk="0" hangingPunct="1">
              <a:defRPr kumimoji="0" sz="1100">
                <a:solidFill>
                  <a:schemeClr val="accent2">
                    <a:lumMod val="75000"/>
                  </a:schemeClr>
                </a:solidFill>
              </a:defRPr>
            </a:lvl1pPr>
          </a:lstStyle>
          <a:p>
            <a:r>
              <a:rPr lang="en-US"/>
              <a:t>Add a footer</a:t>
            </a:r>
            <a:endParaRPr lang="en-US" dirty="0"/>
          </a:p>
        </p:txBody>
      </p:sp>
      <p:sp>
        <p:nvSpPr>
          <p:cNvPr id="14" name="Date Placeholder 13"/>
          <p:cNvSpPr>
            <a:spLocks noGrp="1"/>
          </p:cNvSpPr>
          <p:nvPr>
            <p:ph type="dt" sz="half" idx="2"/>
          </p:nvPr>
        </p:nvSpPr>
        <p:spPr>
          <a:xfrm>
            <a:off x="8782048" y="612648"/>
            <a:ext cx="1276352" cy="457200"/>
          </a:xfrm>
          <a:prstGeom prst="rect">
            <a:avLst/>
          </a:prstGeom>
        </p:spPr>
        <p:txBody>
          <a:bodyPr vert="horz"/>
          <a:lstStyle>
            <a:lvl1pPr algn="l" eaLnBrk="1" latinLnBrk="0" hangingPunct="1">
              <a:defRPr kumimoji="0" sz="1100">
                <a:solidFill>
                  <a:schemeClr val="accent2">
                    <a:lumMod val="75000"/>
                  </a:schemeClr>
                </a:solidFill>
              </a:defRPr>
            </a:lvl1pPr>
          </a:lstStyle>
          <a:p>
            <a:fld id="{C20F09E4-6EA4-4BF3-9FC8-FF40373B88E6}" type="datetime1">
              <a:rPr lang="en-US" smtClean="0"/>
              <a:pPr/>
              <a:t>11/4/2021</a:t>
            </a:fld>
            <a:endParaRPr lang="en-US" dirty="0"/>
          </a:p>
        </p:txBody>
      </p:sp>
      <p:sp>
        <p:nvSpPr>
          <p:cNvPr id="23" name="Slide Number Placeholder 22"/>
          <p:cNvSpPr>
            <a:spLocks noGrp="1"/>
          </p:cNvSpPr>
          <p:nvPr>
            <p:ph type="sldNum" sz="quarter" idx="4"/>
          </p:nvPr>
        </p:nvSpPr>
        <p:spPr>
          <a:xfrm>
            <a:off x="10899648" y="2272"/>
            <a:ext cx="1016000" cy="365760"/>
          </a:xfrm>
          <a:prstGeom prst="rect">
            <a:avLst/>
          </a:prstGeom>
        </p:spPr>
        <p:txBody>
          <a:bodyPr vert="horz" anchor="b"/>
          <a:lstStyle>
            <a:lvl1pPr algn="r" eaLnBrk="1" latinLnBrk="0" hangingPunct="1">
              <a:defRPr kumimoji="0" sz="1800">
                <a:solidFill>
                  <a:srgbClr val="FFFFFF"/>
                </a:solidFill>
              </a:defRPr>
            </a:lvl1pPr>
          </a:lstStyle>
          <a:p>
            <a:fld id="{401CF334-2D5C-4859-84A6-CA7E6E43FAEB}" type="slidenum">
              <a:rPr lang="en-US" smtClean="0"/>
              <a:t>‹#›</a:t>
            </a:fld>
            <a:endParaRPr lang="en-US" dirty="0"/>
          </a:p>
        </p:txBody>
      </p:sp>
    </p:spTree>
    <p:extLst>
      <p:ext uri="{BB962C8B-B14F-4D97-AF65-F5344CB8AC3E}">
        <p14:creationId xmlns:p14="http://schemas.microsoft.com/office/powerpoint/2010/main" val="213217172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lumMod val="75000"/>
          </a:schemeClr>
        </a:buClr>
        <a:buFont typeface="Georgia"/>
        <a:buChar char="•"/>
        <a:defRPr kumimoji="0" sz="2800" kern="1200">
          <a:solidFill>
            <a:schemeClr val="tx2"/>
          </a:solidFill>
          <a:latin typeface="+mn-lt"/>
          <a:ea typeface="+mn-ea"/>
          <a:cs typeface="+mn-cs"/>
        </a:defRPr>
      </a:lvl1pPr>
      <a:lvl2pPr marL="658368" indent="-246888" algn="l" rtl="0" eaLnBrk="1" latinLnBrk="0" hangingPunct="1">
        <a:spcBef>
          <a:spcPts val="300"/>
        </a:spcBef>
        <a:buClr>
          <a:schemeClr val="accent2">
            <a:lumMod val="75000"/>
          </a:schemeClr>
        </a:buClr>
        <a:buFont typeface="Georgia"/>
        <a:buChar char="▫"/>
        <a:defRPr kumimoji="0" sz="2600" kern="1200">
          <a:solidFill>
            <a:schemeClr val="tx2"/>
          </a:solidFill>
          <a:latin typeface="+mn-lt"/>
          <a:ea typeface="+mn-ea"/>
          <a:cs typeface="+mn-cs"/>
        </a:defRPr>
      </a:lvl2pPr>
      <a:lvl3pPr marL="923544" indent="-219456" algn="l" rtl="0" eaLnBrk="1" latinLnBrk="0" hangingPunct="1">
        <a:spcBef>
          <a:spcPts val="300"/>
        </a:spcBef>
        <a:buClr>
          <a:schemeClr val="accent1">
            <a:lumMod val="50000"/>
          </a:schemeClr>
        </a:buClr>
        <a:buFont typeface="Wingdings 2" panose="05020102010507070707" pitchFamily="18" charset="2"/>
        <a:buChar char=""/>
        <a:defRPr kumimoji="0" sz="2400" kern="1200">
          <a:solidFill>
            <a:schemeClr val="tx2"/>
          </a:solidFill>
          <a:latin typeface="+mn-lt"/>
          <a:ea typeface="+mn-ea"/>
          <a:cs typeface="+mn-cs"/>
        </a:defRPr>
      </a:lvl3pPr>
      <a:lvl4pPr marL="1179576" indent="-201168" algn="l" rtl="0" eaLnBrk="1" latinLnBrk="0" hangingPunct="1">
        <a:spcBef>
          <a:spcPts val="300"/>
        </a:spcBef>
        <a:buClr>
          <a:schemeClr val="accent1">
            <a:lumMod val="50000"/>
          </a:schemeClr>
        </a:buClr>
        <a:buFont typeface="Wingdings 2" panose="05020102010507070707" pitchFamily="18" charset="2"/>
        <a:buChar char=""/>
        <a:defRPr kumimoji="0" sz="2200" kern="1200">
          <a:solidFill>
            <a:schemeClr val="tx2"/>
          </a:solidFill>
          <a:latin typeface="+mn-lt"/>
          <a:ea typeface="+mn-ea"/>
          <a:cs typeface="+mn-cs"/>
        </a:defRPr>
      </a:lvl4pPr>
      <a:lvl5pPr marL="1389888" indent="-182880" algn="l" rtl="0" eaLnBrk="1" latinLnBrk="0" hangingPunct="1">
        <a:spcBef>
          <a:spcPts val="300"/>
        </a:spcBef>
        <a:buClr>
          <a:schemeClr val="accent1">
            <a:lumMod val="50000"/>
          </a:schemeClr>
        </a:buClr>
        <a:buFont typeface="Wingdings 2" panose="05020102010507070707" pitchFamily="18" charset="2"/>
        <a:buChar char=""/>
        <a:defRPr kumimoji="0" sz="2000" kern="1200">
          <a:solidFill>
            <a:schemeClr val="tx2"/>
          </a:solidFill>
          <a:latin typeface="+mn-lt"/>
          <a:ea typeface="+mn-ea"/>
          <a:cs typeface="+mn-cs"/>
        </a:defRPr>
      </a:lvl5pPr>
      <a:lvl6pPr marL="1609344" indent="-182880" algn="l" rtl="0" eaLnBrk="1" latinLnBrk="0" hangingPunct="1">
        <a:spcBef>
          <a:spcPts val="300"/>
        </a:spcBef>
        <a:buClr>
          <a:schemeClr val="accent1">
            <a:lumMod val="50000"/>
          </a:schemeClr>
        </a:buClr>
        <a:buFont typeface="Wingdings 2" panose="05020102010507070707" pitchFamily="18" charset="2"/>
        <a:buChar char=""/>
        <a:defRPr kumimoji="0" sz="1800" kern="1200">
          <a:solidFill>
            <a:schemeClr val="tx2"/>
          </a:solidFill>
          <a:latin typeface="+mn-lt"/>
          <a:ea typeface="+mn-ea"/>
          <a:cs typeface="+mn-cs"/>
        </a:defRPr>
      </a:lvl6pPr>
      <a:lvl7pPr marL="1828800" indent="-182880" algn="l" rtl="0" eaLnBrk="1" latinLnBrk="0" hangingPunct="1">
        <a:spcBef>
          <a:spcPts val="300"/>
        </a:spcBef>
        <a:buClr>
          <a:schemeClr val="accent1">
            <a:lumMod val="50000"/>
          </a:schemeClr>
        </a:buClr>
        <a:buFont typeface="Wingdings 2" panose="05020102010507070707" pitchFamily="18" charset="2"/>
        <a:buChar char=""/>
        <a:defRPr kumimoji="0" sz="1600" kern="1200">
          <a:solidFill>
            <a:schemeClr val="tx2"/>
          </a:solidFill>
          <a:latin typeface="+mn-lt"/>
          <a:ea typeface="+mn-ea"/>
          <a:cs typeface="+mn-cs"/>
        </a:defRPr>
      </a:lvl7pPr>
      <a:lvl8pPr marL="2029968" indent="-182880" algn="l" rtl="0" eaLnBrk="1" latinLnBrk="0" hangingPunct="1">
        <a:spcBef>
          <a:spcPts val="300"/>
        </a:spcBef>
        <a:buClr>
          <a:schemeClr val="accent1">
            <a:lumMod val="50000"/>
          </a:schemeClr>
        </a:buClr>
        <a:buFont typeface="Wingdings 2" panose="05020102010507070707" pitchFamily="18" charset="2"/>
        <a:buChar char=""/>
        <a:defRPr kumimoji="0" sz="1500" kern="1200">
          <a:solidFill>
            <a:schemeClr val="tx2"/>
          </a:solidFill>
          <a:latin typeface="+mn-lt"/>
          <a:ea typeface="+mn-ea"/>
          <a:cs typeface="+mn-cs"/>
        </a:defRPr>
      </a:lvl8pPr>
      <a:lvl9pPr marL="2240280" indent="-182880" algn="l" rtl="0" eaLnBrk="1" latinLnBrk="0" hangingPunct="1">
        <a:spcBef>
          <a:spcPts val="300"/>
        </a:spcBef>
        <a:buClr>
          <a:schemeClr val="accent1">
            <a:lumMod val="50000"/>
          </a:schemeClr>
        </a:buClr>
        <a:buFont typeface="Wingdings 2" panose="05020102010507070707" pitchFamily="18" charset="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0" orient="horz" pos="2160">
          <p15:clr>
            <a:srgbClr val="F26B43"/>
          </p15:clr>
        </p15:guide>
        <p15:guide id="1" pos="3840">
          <p15:clr>
            <a:srgbClr val="F26B43"/>
          </p15:clr>
        </p15:guide>
        <p15:guide id="2" orient="horz" pos="415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Policing Equity in Carrboro 2020 Q4</a:t>
            </a:r>
            <a:endParaRPr lang="en-US" dirty="0"/>
          </a:p>
        </p:txBody>
      </p:sp>
      <p:sp>
        <p:nvSpPr>
          <p:cNvPr id="3" name="Subtitle 2"/>
          <p:cNvSpPr>
            <a:spLocks noGrp="1"/>
          </p:cNvSpPr>
          <p:nvPr>
            <p:ph type="subTitle" idx="1"/>
          </p:nvPr>
        </p:nvSpPr>
        <p:spPr/>
        <p:txBody>
          <a:bodyPr/>
          <a:lstStyle/>
          <a:p>
            <a:r>
              <a:rPr lang="en-US" dirty="0" smtClean="0"/>
              <a:t>Update on efforts towards bias free policing</a:t>
            </a:r>
            <a:endParaRPr lang="en-US" dirty="0"/>
          </a:p>
        </p:txBody>
      </p:sp>
    </p:spTree>
    <p:extLst>
      <p:ext uri="{BB962C8B-B14F-4D97-AF65-F5344CB8AC3E}">
        <p14:creationId xmlns:p14="http://schemas.microsoft.com/office/powerpoint/2010/main" val="706305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452" y="908034"/>
            <a:ext cx="10972800" cy="1066800"/>
          </a:xfrm>
        </p:spPr>
        <p:txBody>
          <a:bodyPr/>
          <a:lstStyle/>
          <a:p>
            <a:r>
              <a:rPr lang="en-US" dirty="0" smtClean="0"/>
              <a:t>Citizen Complaints</a:t>
            </a:r>
            <a:endParaRPr lang="en-US" dirty="0"/>
          </a:p>
        </p:txBody>
      </p:sp>
      <p:sp>
        <p:nvSpPr>
          <p:cNvPr id="3" name="Content Placeholder 2"/>
          <p:cNvSpPr>
            <a:spLocks noGrp="1"/>
          </p:cNvSpPr>
          <p:nvPr>
            <p:ph sz="half" idx="1"/>
          </p:nvPr>
        </p:nvSpPr>
        <p:spPr>
          <a:xfrm>
            <a:off x="1412126" y="1974834"/>
            <a:ext cx="5384800" cy="3238031"/>
          </a:xfrm>
        </p:spPr>
        <p:txBody>
          <a:bodyPr>
            <a:normAutofit/>
          </a:bodyPr>
          <a:lstStyle/>
          <a:p>
            <a:pPr lvl="1"/>
            <a:r>
              <a:rPr lang="en-US" dirty="0" smtClean="0"/>
              <a:t>Only 1 citizen complaint in 2020 Q4.</a:t>
            </a:r>
          </a:p>
          <a:p>
            <a:pPr marL="868680" lvl="1" indent="-457200">
              <a:buFont typeface="+mj-lt"/>
              <a:buAutoNum type="arabicPeriod"/>
            </a:pPr>
            <a:r>
              <a:rPr lang="en-US" dirty="0" smtClean="0"/>
              <a:t>Nature: Other; Resolution: Unfounded</a:t>
            </a:r>
          </a:p>
          <a:p>
            <a:pPr marL="868680" lvl="1" indent="-457200">
              <a:buFont typeface="+mj-lt"/>
              <a:buAutoNum type="arabicPeriod"/>
            </a:pPr>
            <a:endParaRPr lang="en-US" dirty="0"/>
          </a:p>
          <a:p>
            <a:pPr marL="411480" lvl="1" indent="0">
              <a:buNone/>
            </a:pPr>
            <a:endParaRPr lang="en-US" dirty="0"/>
          </a:p>
        </p:txBody>
      </p:sp>
    </p:spTree>
    <p:extLst>
      <p:ext uri="{BB962C8B-B14F-4D97-AF65-F5344CB8AC3E}">
        <p14:creationId xmlns:p14="http://schemas.microsoft.com/office/powerpoint/2010/main" val="887462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67751"/>
            <a:ext cx="10972800" cy="1066800"/>
          </a:xfrm>
        </p:spPr>
        <p:txBody>
          <a:bodyPr/>
          <a:lstStyle/>
          <a:p>
            <a:r>
              <a:rPr lang="en-US" dirty="0" smtClean="0"/>
              <a:t>Residency Tracking 2019</a:t>
            </a:r>
            <a:endParaRPr lang="en-US" dirty="0"/>
          </a:p>
        </p:txBody>
      </p:sp>
      <p:pic>
        <p:nvPicPr>
          <p:cNvPr id="3" name="Picture 2"/>
          <p:cNvPicPr>
            <a:picLocks noChangeAspect="1"/>
          </p:cNvPicPr>
          <p:nvPr/>
        </p:nvPicPr>
        <p:blipFill>
          <a:blip r:embed="rId3"/>
          <a:stretch>
            <a:fillRect/>
          </a:stretch>
        </p:blipFill>
        <p:spPr>
          <a:xfrm>
            <a:off x="869472" y="1441005"/>
            <a:ext cx="5169856" cy="4407790"/>
          </a:xfrm>
          <a:prstGeom prst="rect">
            <a:avLst/>
          </a:prstGeom>
        </p:spPr>
      </p:pic>
      <p:sp>
        <p:nvSpPr>
          <p:cNvPr id="4" name="Rectangle 3"/>
          <p:cNvSpPr/>
          <p:nvPr/>
        </p:nvSpPr>
        <p:spPr>
          <a:xfrm>
            <a:off x="6039328" y="2025205"/>
            <a:ext cx="6096000" cy="2585323"/>
          </a:xfrm>
          <a:prstGeom prst="rect">
            <a:avLst/>
          </a:prstGeom>
        </p:spPr>
        <p:txBody>
          <a:bodyPr>
            <a:spAutoFit/>
          </a:bodyPr>
          <a:lstStyle/>
          <a:p>
            <a:r>
              <a:rPr lang="en-US" dirty="0"/>
              <a:t>Weighted </a:t>
            </a:r>
            <a:r>
              <a:rPr lang="en-US" dirty="0" smtClean="0"/>
              <a:t>Population</a:t>
            </a:r>
            <a:r>
              <a:rPr lang="en-US" dirty="0"/>
              <a:t>	</a:t>
            </a:r>
          </a:p>
          <a:p>
            <a:r>
              <a:rPr lang="en-US" dirty="0"/>
              <a:t>White	62.49037</a:t>
            </a:r>
          </a:p>
          <a:p>
            <a:r>
              <a:rPr lang="en-US" dirty="0"/>
              <a:t>Black	18.36172</a:t>
            </a:r>
          </a:p>
          <a:p>
            <a:r>
              <a:rPr lang="en-US" dirty="0"/>
              <a:t>Asian	7.39882</a:t>
            </a:r>
          </a:p>
          <a:p>
            <a:r>
              <a:rPr lang="en-US" dirty="0"/>
              <a:t>Hispanic	8.96115</a:t>
            </a:r>
          </a:p>
          <a:p>
            <a:r>
              <a:rPr lang="en-US" dirty="0"/>
              <a:t>Other	2.78794</a:t>
            </a:r>
          </a:p>
          <a:p>
            <a:endParaRPr lang="en-US" dirty="0"/>
          </a:p>
          <a:p>
            <a:r>
              <a:rPr lang="en-US" dirty="0"/>
              <a:t>The above chart is the estimated </a:t>
            </a:r>
            <a:r>
              <a:rPr lang="en-US" dirty="0" smtClean="0"/>
              <a:t>demographics of Carrboro drivers, based on area of residence of stopped drivers.</a:t>
            </a:r>
            <a:endParaRPr lang="en-US" dirty="0"/>
          </a:p>
        </p:txBody>
      </p:sp>
    </p:spTree>
    <p:extLst>
      <p:ext uri="{BB962C8B-B14F-4D97-AF65-F5344CB8AC3E}">
        <p14:creationId xmlns:p14="http://schemas.microsoft.com/office/powerpoint/2010/main" val="1531528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570206" y="660367"/>
            <a:ext cx="5873579" cy="646331"/>
          </a:xfrm>
          <a:prstGeom prst="rect">
            <a:avLst/>
          </a:prstGeom>
          <a:noFill/>
        </p:spPr>
        <p:txBody>
          <a:bodyPr wrap="square" rtlCol="0">
            <a:spAutoFit/>
          </a:bodyPr>
          <a:lstStyle/>
          <a:p>
            <a:r>
              <a:rPr lang="en-US" sz="3600" b="1" dirty="0" smtClean="0"/>
              <a:t>Overall Stop Rate 2020 Q4</a:t>
            </a:r>
          </a:p>
        </p:txBody>
      </p:sp>
      <p:pic>
        <p:nvPicPr>
          <p:cNvPr id="4" name="Picture 3"/>
          <p:cNvPicPr>
            <a:picLocks noChangeAspect="1"/>
          </p:cNvPicPr>
          <p:nvPr/>
        </p:nvPicPr>
        <p:blipFill>
          <a:blip r:embed="rId3"/>
          <a:stretch>
            <a:fillRect/>
          </a:stretch>
        </p:blipFill>
        <p:spPr>
          <a:xfrm>
            <a:off x="558575" y="1306698"/>
            <a:ext cx="5182049" cy="5418290"/>
          </a:xfrm>
          <a:prstGeom prst="rect">
            <a:avLst/>
          </a:prstGeom>
        </p:spPr>
      </p:pic>
      <p:pic>
        <p:nvPicPr>
          <p:cNvPr id="5" name="Picture 4"/>
          <p:cNvPicPr>
            <a:picLocks noChangeAspect="1"/>
          </p:cNvPicPr>
          <p:nvPr/>
        </p:nvPicPr>
        <p:blipFill>
          <a:blip r:embed="rId4"/>
          <a:stretch>
            <a:fillRect/>
          </a:stretch>
        </p:blipFill>
        <p:spPr>
          <a:xfrm>
            <a:off x="5329962" y="3539460"/>
            <a:ext cx="5265876" cy="693480"/>
          </a:xfrm>
          <a:prstGeom prst="rect">
            <a:avLst/>
          </a:prstGeom>
        </p:spPr>
      </p:pic>
    </p:spTree>
    <p:extLst>
      <p:ext uri="{BB962C8B-B14F-4D97-AF65-F5344CB8AC3E}">
        <p14:creationId xmlns:p14="http://schemas.microsoft.com/office/powerpoint/2010/main" val="2048989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93228" y="810831"/>
            <a:ext cx="4945255" cy="1066800"/>
          </a:xfrm>
        </p:spPr>
        <p:txBody>
          <a:bodyPr>
            <a:normAutofit/>
          </a:bodyPr>
          <a:lstStyle/>
          <a:p>
            <a:pPr algn="ctr"/>
            <a:r>
              <a:rPr lang="en-US" dirty="0" smtClean="0">
                <a:solidFill>
                  <a:schemeClr val="tx1"/>
                </a:solidFill>
              </a:rPr>
              <a:t>Reason for Stop</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216328" y="610607"/>
            <a:ext cx="5334462" cy="6043184"/>
          </a:xfrm>
          <a:prstGeom prst="rect">
            <a:avLst/>
          </a:prstGeom>
        </p:spPr>
      </p:pic>
      <p:pic>
        <p:nvPicPr>
          <p:cNvPr id="5" name="Picture 4"/>
          <p:cNvPicPr>
            <a:picLocks noChangeAspect="1"/>
          </p:cNvPicPr>
          <p:nvPr/>
        </p:nvPicPr>
        <p:blipFill>
          <a:blip r:embed="rId4"/>
          <a:stretch>
            <a:fillRect/>
          </a:stretch>
        </p:blipFill>
        <p:spPr>
          <a:xfrm>
            <a:off x="4734610" y="2591979"/>
            <a:ext cx="7262489" cy="2080440"/>
          </a:xfrm>
          <a:prstGeom prst="rect">
            <a:avLst/>
          </a:prstGeom>
        </p:spPr>
      </p:pic>
    </p:spTree>
    <p:extLst>
      <p:ext uri="{BB962C8B-B14F-4D97-AF65-F5344CB8AC3E}">
        <p14:creationId xmlns:p14="http://schemas.microsoft.com/office/powerpoint/2010/main" val="2727682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189" y="538346"/>
            <a:ext cx="10972800" cy="1066800"/>
          </a:xfrm>
        </p:spPr>
        <p:txBody>
          <a:bodyPr/>
          <a:lstStyle/>
          <a:p>
            <a:pPr algn="ctr"/>
            <a:r>
              <a:rPr lang="en-US" dirty="0" smtClean="0"/>
              <a:t>Equipment and Regulatory Violations</a:t>
            </a:r>
            <a:endParaRPr lang="en-US" dirty="0"/>
          </a:p>
        </p:txBody>
      </p:sp>
      <p:pic>
        <p:nvPicPr>
          <p:cNvPr id="4" name="Picture 3"/>
          <p:cNvPicPr>
            <a:picLocks noChangeAspect="1"/>
          </p:cNvPicPr>
          <p:nvPr/>
        </p:nvPicPr>
        <p:blipFill>
          <a:blip r:embed="rId3"/>
          <a:stretch>
            <a:fillRect/>
          </a:stretch>
        </p:blipFill>
        <p:spPr>
          <a:xfrm>
            <a:off x="778189" y="1605146"/>
            <a:ext cx="5555461" cy="4884843"/>
          </a:xfrm>
          <a:prstGeom prst="rect">
            <a:avLst/>
          </a:prstGeom>
        </p:spPr>
      </p:pic>
      <p:pic>
        <p:nvPicPr>
          <p:cNvPr id="5" name="Picture 4"/>
          <p:cNvPicPr>
            <a:picLocks noChangeAspect="1"/>
          </p:cNvPicPr>
          <p:nvPr/>
        </p:nvPicPr>
        <p:blipFill>
          <a:blip r:embed="rId4"/>
          <a:stretch>
            <a:fillRect/>
          </a:stretch>
        </p:blipFill>
        <p:spPr>
          <a:xfrm>
            <a:off x="6963330" y="2619930"/>
            <a:ext cx="3082369" cy="3082369"/>
          </a:xfrm>
          <a:prstGeom prst="rect">
            <a:avLst/>
          </a:prstGeom>
        </p:spPr>
      </p:pic>
    </p:spTree>
    <p:extLst>
      <p:ext uri="{BB962C8B-B14F-4D97-AF65-F5344CB8AC3E}">
        <p14:creationId xmlns:p14="http://schemas.microsoft.com/office/powerpoint/2010/main" val="1081354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700" y="424189"/>
            <a:ext cx="10972800" cy="1066800"/>
          </a:xfrm>
        </p:spPr>
        <p:txBody>
          <a:bodyPr>
            <a:normAutofit/>
          </a:bodyPr>
          <a:lstStyle/>
          <a:p>
            <a:r>
              <a:rPr lang="en-US" dirty="0" smtClean="0"/>
              <a:t>Types of Searches and Search Productivity</a:t>
            </a:r>
            <a:endParaRPr lang="en-US" dirty="0"/>
          </a:p>
        </p:txBody>
      </p:sp>
      <p:pic>
        <p:nvPicPr>
          <p:cNvPr id="6" name="Picture 5"/>
          <p:cNvPicPr>
            <a:picLocks noChangeAspect="1"/>
          </p:cNvPicPr>
          <p:nvPr/>
        </p:nvPicPr>
        <p:blipFill>
          <a:blip r:embed="rId3"/>
          <a:stretch>
            <a:fillRect/>
          </a:stretch>
        </p:blipFill>
        <p:spPr>
          <a:xfrm>
            <a:off x="4815201" y="2896699"/>
            <a:ext cx="7376799" cy="3909399"/>
          </a:xfrm>
          <a:prstGeom prst="rect">
            <a:avLst/>
          </a:prstGeom>
        </p:spPr>
      </p:pic>
      <p:pic>
        <p:nvPicPr>
          <p:cNvPr id="7" name="Picture 6"/>
          <p:cNvPicPr>
            <a:picLocks noChangeAspect="1"/>
          </p:cNvPicPr>
          <p:nvPr/>
        </p:nvPicPr>
        <p:blipFill>
          <a:blip r:embed="rId4"/>
          <a:stretch>
            <a:fillRect/>
          </a:stretch>
        </p:blipFill>
        <p:spPr>
          <a:xfrm>
            <a:off x="510247" y="1277309"/>
            <a:ext cx="6751905" cy="3238781"/>
          </a:xfrm>
          <a:prstGeom prst="rect">
            <a:avLst/>
          </a:prstGeom>
        </p:spPr>
      </p:pic>
    </p:spTree>
    <p:extLst>
      <p:ext uri="{BB962C8B-B14F-4D97-AF65-F5344CB8AC3E}">
        <p14:creationId xmlns:p14="http://schemas.microsoft.com/office/powerpoint/2010/main" val="829583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40301" y="475582"/>
            <a:ext cx="5588000" cy="646331"/>
          </a:xfrm>
          <a:prstGeom prst="rect">
            <a:avLst/>
          </a:prstGeom>
          <a:noFill/>
        </p:spPr>
        <p:txBody>
          <a:bodyPr wrap="square" rtlCol="0">
            <a:spAutoFit/>
          </a:bodyPr>
          <a:lstStyle/>
          <a:p>
            <a:pPr algn="ctr"/>
            <a:r>
              <a:rPr lang="en-US" sz="3600" dirty="0" smtClean="0"/>
              <a:t>Enforcement Action 2020 Q4</a:t>
            </a:r>
            <a:endParaRPr lang="en-US" sz="3600" dirty="0"/>
          </a:p>
        </p:txBody>
      </p:sp>
      <p:pic>
        <p:nvPicPr>
          <p:cNvPr id="2" name="Picture 1"/>
          <p:cNvPicPr>
            <a:picLocks noChangeAspect="1"/>
          </p:cNvPicPr>
          <p:nvPr/>
        </p:nvPicPr>
        <p:blipFill>
          <a:blip r:embed="rId3"/>
          <a:stretch>
            <a:fillRect/>
          </a:stretch>
        </p:blipFill>
        <p:spPr>
          <a:xfrm>
            <a:off x="707033" y="1385291"/>
            <a:ext cx="6614777" cy="5158425"/>
          </a:xfrm>
          <a:prstGeom prst="rect">
            <a:avLst/>
          </a:prstGeom>
        </p:spPr>
      </p:pic>
      <p:pic>
        <p:nvPicPr>
          <p:cNvPr id="5" name="Picture 4"/>
          <p:cNvPicPr>
            <a:picLocks noChangeAspect="1"/>
          </p:cNvPicPr>
          <p:nvPr/>
        </p:nvPicPr>
        <p:blipFill>
          <a:blip r:embed="rId4"/>
          <a:stretch>
            <a:fillRect/>
          </a:stretch>
        </p:blipFill>
        <p:spPr>
          <a:xfrm>
            <a:off x="7321810" y="2868812"/>
            <a:ext cx="3947502" cy="2720576"/>
          </a:xfrm>
          <a:prstGeom prst="rect">
            <a:avLst/>
          </a:prstGeom>
        </p:spPr>
      </p:pic>
    </p:spTree>
    <p:extLst>
      <p:ext uri="{BB962C8B-B14F-4D97-AF65-F5344CB8AC3E}">
        <p14:creationId xmlns:p14="http://schemas.microsoft.com/office/powerpoint/2010/main" val="4119936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08299"/>
            <a:ext cx="10972800" cy="1066800"/>
          </a:xfrm>
        </p:spPr>
        <p:txBody>
          <a:bodyPr/>
          <a:lstStyle/>
          <a:p>
            <a:r>
              <a:rPr lang="en-US" dirty="0" smtClean="0">
                <a:solidFill>
                  <a:schemeClr val="tx1"/>
                </a:solidFill>
              </a:rPr>
              <a:t>Probable Cause Searches</a:t>
            </a:r>
            <a:endParaRPr lang="en-US" dirty="0">
              <a:solidFill>
                <a:schemeClr val="tx1"/>
              </a:solidFill>
            </a:endParaRPr>
          </a:p>
        </p:txBody>
      </p:sp>
      <p:pic>
        <p:nvPicPr>
          <p:cNvPr id="3" name="Picture 2"/>
          <p:cNvPicPr>
            <a:picLocks noChangeAspect="1"/>
          </p:cNvPicPr>
          <p:nvPr/>
        </p:nvPicPr>
        <p:blipFill>
          <a:blip r:embed="rId3"/>
          <a:stretch>
            <a:fillRect/>
          </a:stretch>
        </p:blipFill>
        <p:spPr>
          <a:xfrm>
            <a:off x="3390665" y="1794368"/>
            <a:ext cx="5410669" cy="3269263"/>
          </a:xfrm>
          <a:prstGeom prst="rect">
            <a:avLst/>
          </a:prstGeom>
        </p:spPr>
      </p:pic>
    </p:spTree>
    <p:extLst>
      <p:ext uri="{BB962C8B-B14F-4D97-AF65-F5344CB8AC3E}">
        <p14:creationId xmlns:p14="http://schemas.microsoft.com/office/powerpoint/2010/main" val="22644239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Force</a:t>
            </a:r>
            <a:endParaRPr lang="en-US" dirty="0"/>
          </a:p>
        </p:txBody>
      </p:sp>
      <p:sp>
        <p:nvSpPr>
          <p:cNvPr id="3" name="Content Placeholder 2"/>
          <p:cNvSpPr>
            <a:spLocks noGrp="1"/>
          </p:cNvSpPr>
          <p:nvPr>
            <p:ph idx="1"/>
          </p:nvPr>
        </p:nvSpPr>
        <p:spPr/>
        <p:txBody>
          <a:bodyPr/>
          <a:lstStyle/>
          <a:p>
            <a:r>
              <a:rPr lang="en-US" dirty="0" smtClean="0"/>
              <a:t>Seven use of force incidents in 2020 Q4. This is atypical (more typical is 1-4).</a:t>
            </a:r>
          </a:p>
          <a:p>
            <a:r>
              <a:rPr lang="en-US" dirty="0" smtClean="0"/>
              <a:t>Suspects involved: 3 white male, 3 black male, 1 black female</a:t>
            </a:r>
            <a:endParaRPr lang="en-US" dirty="0"/>
          </a:p>
        </p:txBody>
      </p:sp>
    </p:spTree>
    <p:extLst>
      <p:ext uri="{BB962C8B-B14F-4D97-AF65-F5344CB8AC3E}">
        <p14:creationId xmlns:p14="http://schemas.microsoft.com/office/powerpoint/2010/main" val="19602675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ining presentation">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extLst>
    <a:ext uri="{05A4C25C-085E-4340-85A3-A5531E510DB2}">
      <thm15:themeFamily xmlns:thm15="http://schemas.microsoft.com/office/thememl/2012/main" name="Training presentation.potx" id="{7B9FCAFE-DDE5-4198-9987-54DFCAD80598}" vid="{6015A8B0-C387-4E39-945C-0F39E3EB10B6}"/>
    </a:ext>
  </a:extLst>
</a:theme>
</file>

<file path=ppt/theme/theme2.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Calibri">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7958</TotalTime>
  <Words>394</Words>
  <Application>Microsoft Office PowerPoint</Application>
  <PresentationFormat>Widescreen</PresentationFormat>
  <Paragraphs>42</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Calibri</vt:lpstr>
      <vt:lpstr>Georgia</vt:lpstr>
      <vt:lpstr>Wingdings 2</vt:lpstr>
      <vt:lpstr>Training presentation</vt:lpstr>
      <vt:lpstr>Policing Equity in Carrboro 2020 Q4</vt:lpstr>
      <vt:lpstr>Residency Tracking 2019</vt:lpstr>
      <vt:lpstr>PowerPoint Presentation</vt:lpstr>
      <vt:lpstr>Reason for Stop</vt:lpstr>
      <vt:lpstr>Equipment and Regulatory Violations</vt:lpstr>
      <vt:lpstr>Types of Searches and Search Productivity</vt:lpstr>
      <vt:lpstr>PowerPoint Presentation</vt:lpstr>
      <vt:lpstr>Probable Cause Searches</vt:lpstr>
      <vt:lpstr>Use of Force</vt:lpstr>
      <vt:lpstr>Citizen Complaints</vt:lpstr>
    </vt:vector>
  </TitlesOfParts>
  <Company>Town of Carrboro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Training Presentation</dc:title>
  <dc:creator>Walter Horton</dc:creator>
  <cp:lastModifiedBy>Savannah Allred</cp:lastModifiedBy>
  <cp:revision>168</cp:revision>
  <cp:lastPrinted>2018-04-02T14:37:03Z</cp:lastPrinted>
  <dcterms:created xsi:type="dcterms:W3CDTF">2018-03-21T18:28:01Z</dcterms:created>
  <dcterms:modified xsi:type="dcterms:W3CDTF">2021-11-04T13:56:28Z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