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 id="2147483802" r:id="rId5"/>
    <p:sldMasterId id="2147483818" r:id="rId6"/>
  </p:sldMasterIdLst>
  <p:notesMasterIdLst>
    <p:notesMasterId r:id="rId28"/>
  </p:notesMasterIdLst>
  <p:handoutMasterIdLst>
    <p:handoutMasterId r:id="rId29"/>
  </p:handoutMasterIdLst>
  <p:sldIdLst>
    <p:sldId id="256" r:id="rId7"/>
    <p:sldId id="271" r:id="rId8"/>
    <p:sldId id="272" r:id="rId9"/>
    <p:sldId id="259" r:id="rId10"/>
    <p:sldId id="264" r:id="rId11"/>
    <p:sldId id="267" r:id="rId12"/>
    <p:sldId id="268" r:id="rId13"/>
    <p:sldId id="269" r:id="rId14"/>
    <p:sldId id="270" r:id="rId15"/>
    <p:sldId id="265" r:id="rId16"/>
    <p:sldId id="260" r:id="rId17"/>
    <p:sldId id="263" r:id="rId18"/>
    <p:sldId id="261" r:id="rId19"/>
    <p:sldId id="266" r:id="rId20"/>
    <p:sldId id="273" r:id="rId21"/>
    <p:sldId id="274" r:id="rId22"/>
    <p:sldId id="278" r:id="rId23"/>
    <p:sldId id="275" r:id="rId24"/>
    <p:sldId id="276" r:id="rId25"/>
    <p:sldId id="277" r:id="rId26"/>
    <p:sldId id="26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9" autoAdjust="0"/>
    <p:restoredTop sz="94605" autoAdjust="0"/>
  </p:normalViewPr>
  <p:slideViewPr>
    <p:cSldViewPr snapToGrid="0">
      <p:cViewPr varScale="1">
        <p:scale>
          <a:sx n="48" d="100"/>
          <a:sy n="48" d="100"/>
        </p:scale>
        <p:origin x="2874" y="1806"/>
      </p:cViewPr>
      <p:guideLst/>
    </p:cSldViewPr>
  </p:slideViewPr>
  <p:notesTextViewPr>
    <p:cViewPr>
      <p:scale>
        <a:sx n="3" d="2"/>
        <a:sy n="3" d="2"/>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2/6/2026</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p:nvSpPr>
        <p:spPr>
          <a:xfrm>
            <a:off x="365762" y="202258"/>
            <a:ext cx="11481681" cy="6501189"/>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1" name="Rectangle 10"/>
          <p:cNvSpPr/>
          <p:nvPr userDrawn="1"/>
        </p:nvSpPr>
        <p:spPr>
          <a:xfrm>
            <a:off x="469128" y="346143"/>
            <a:ext cx="11259046" cy="6230977"/>
          </a:xfrm>
          <a:prstGeom prst="rect">
            <a:avLst/>
          </a:prstGeom>
          <a:solidFill>
            <a:schemeClr val="bg2"/>
          </a:solidFill>
          <a:ln w="9525" cap="sq" cmpd="sng" algn="ctr">
            <a:noFill/>
            <a:prstDash val="solid"/>
            <a:miter lim="800000"/>
          </a:ln>
          <a:effectLst/>
        </p:spPr>
        <p:txBody>
          <a:bodyPr/>
          <a:lstStyle/>
          <a:p>
            <a:endParaRPr lang="en-US"/>
          </a:p>
        </p:txBody>
      </p:sp>
      <p:sp>
        <p:nvSpPr>
          <p:cNvPr id="15" name="Rectangle 14"/>
          <p:cNvSpPr/>
          <p:nvPr/>
        </p:nvSpPr>
        <p:spPr>
          <a:xfrm>
            <a:off x="4612754" y="154553"/>
            <a:ext cx="2983438" cy="811832"/>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4" name="Group 3"/>
          <p:cNvGrpSpPr/>
          <p:nvPr/>
        </p:nvGrpSpPr>
        <p:grpSpPr>
          <a:xfrm>
            <a:off x="4643559" y="154553"/>
            <a:ext cx="2899041" cy="754599"/>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19799" y="1025792"/>
            <a:ext cx="9747405" cy="3029644"/>
          </a:xfrm>
          <a:prstGeom prst="rect">
            <a:avLst/>
          </a:prstGeo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0191" y="4181135"/>
            <a:ext cx="9749837" cy="534644"/>
          </a:xfrm>
          <a:prstGeom prst="rect">
            <a:avLst/>
          </a:prstGeom>
        </p:spPr>
        <p:txBody>
          <a:bodyPr anchor="ct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descr="Logo&#10;&#10;Description automatically generated">
            <a:extLst>
              <a:ext uri="{FF2B5EF4-FFF2-40B4-BE49-F238E27FC236}">
                <a16:creationId xmlns:a16="http://schemas.microsoft.com/office/drawing/2014/main" id="{5C2E05A5-F3BA-BB24-1D86-B83D43903206}"/>
              </a:ext>
            </a:extLst>
          </p:cNvPr>
          <p:cNvPicPr>
            <a:picLocks noChangeAspect="1"/>
          </p:cNvPicPr>
          <p:nvPr userDrawn="1"/>
        </p:nvPicPr>
        <p:blipFill>
          <a:blip r:embed="rId2"/>
          <a:stretch>
            <a:fillRect/>
          </a:stretch>
        </p:blipFill>
        <p:spPr>
          <a:xfrm>
            <a:off x="5024407" y="4953831"/>
            <a:ext cx="2138187" cy="1403185"/>
          </a:xfrm>
          <a:prstGeom prst="rect">
            <a:avLst/>
          </a:prstGeom>
        </p:spPr>
      </p:pic>
      <p:sp>
        <p:nvSpPr>
          <p:cNvPr id="7" name="Text Placeholder 6">
            <a:extLst>
              <a:ext uri="{FF2B5EF4-FFF2-40B4-BE49-F238E27FC236}">
                <a16:creationId xmlns:a16="http://schemas.microsoft.com/office/drawing/2014/main" id="{A533EFC3-4C34-992C-8068-A50E2D60F226}"/>
              </a:ext>
            </a:extLst>
          </p:cNvPr>
          <p:cNvSpPr>
            <a:spLocks noGrp="1"/>
          </p:cNvSpPr>
          <p:nvPr>
            <p:ph type="body" sz="quarter" idx="10"/>
          </p:nvPr>
        </p:nvSpPr>
        <p:spPr>
          <a:xfrm>
            <a:off x="4698220" y="280879"/>
            <a:ext cx="2814643" cy="521648"/>
          </a:xfrm>
        </p:spPr>
        <p:txBody>
          <a:bodyPr anchor="ctr">
            <a:noAutofit/>
          </a:bodyPr>
          <a:lstStyle>
            <a:lvl1pPr marL="0" indent="0" algn="ctr">
              <a:buNone/>
              <a:defRPr sz="1200"/>
            </a:lvl1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84806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4598670"/>
          </a:xfrm>
          <a:prstGeom prst="rect">
            <a:avLst/>
          </a:prstGeo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884212"/>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449460"/>
          </a:xfrm>
          <a:prstGeom prst="rect">
            <a:avLst/>
          </a:prstGeom>
        </p:spPr>
        <p:txBody>
          <a:bodyPr/>
          <a:lstStyle>
            <a:lvl1pPr>
              <a:buClr>
                <a:schemeClr val="tx1"/>
              </a:buClr>
              <a:defRPr sz="1900">
                <a:solidFill>
                  <a:schemeClr val="tx1"/>
                </a:solidFill>
              </a:defRPr>
            </a:lvl1pPr>
            <a:lvl2pPr>
              <a:buClr>
                <a:schemeClr val="tx1"/>
              </a:buClr>
              <a:defRPr sz="1600">
                <a:solidFill>
                  <a:schemeClr val="tx1"/>
                </a:solidFill>
              </a:defRPr>
            </a:lvl2pPr>
            <a:lvl3pPr>
              <a:buClr>
                <a:schemeClr val="tx1"/>
              </a:buClr>
              <a:defRPr sz="1400">
                <a:solidFill>
                  <a:schemeClr val="tx1"/>
                </a:solidFill>
              </a:defRPr>
            </a:lvl3pPr>
            <a:lvl4pPr>
              <a:buClr>
                <a:schemeClr val="tx1"/>
              </a:buClr>
              <a:defRPr sz="1400">
                <a:solidFill>
                  <a:schemeClr val="tx1"/>
                </a:solidFill>
              </a:defRPr>
            </a:lvl4pPr>
            <a:lvl5pPr>
              <a:buClr>
                <a:schemeClr val="tx1"/>
              </a:buClr>
              <a:defRPr sz="1400">
                <a:solidFill>
                  <a:schemeClr val="tx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868310"/>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660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Ref idx="1001">
        <a:schemeClr val="bg2"/>
      </p:bgRef>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92163"/>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929995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429016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p:nvSpPr>
        <p:spPr>
          <a:xfrm>
            <a:off x="365762" y="202258"/>
            <a:ext cx="11481681" cy="6501189"/>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userDrawn="1"/>
        </p:nvSpPr>
        <p:spPr>
          <a:xfrm>
            <a:off x="469128" y="346143"/>
            <a:ext cx="11259046" cy="6230977"/>
          </a:xfrm>
          <a:prstGeom prst="rect">
            <a:avLst/>
          </a:prstGeom>
          <a:solidFill>
            <a:schemeClr val="accent2"/>
          </a:solidFill>
          <a:ln w="9525" cap="sq" cmpd="sng" algn="ctr">
            <a:noFill/>
            <a:prstDash val="solid"/>
            <a:miter lim="800000"/>
          </a:ln>
          <a:effectLst/>
        </p:spPr>
      </p:sp>
      <p:sp>
        <p:nvSpPr>
          <p:cNvPr id="15" name="Rectangle 14"/>
          <p:cNvSpPr/>
          <p:nvPr/>
        </p:nvSpPr>
        <p:spPr>
          <a:xfrm>
            <a:off x="4612754" y="154553"/>
            <a:ext cx="2983438" cy="811832"/>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nvGrpSpPr>
          <p:cNvPr id="4" name="Group 3"/>
          <p:cNvGrpSpPr/>
          <p:nvPr/>
        </p:nvGrpSpPr>
        <p:grpSpPr>
          <a:xfrm>
            <a:off x="4643559" y="154553"/>
            <a:ext cx="2899041" cy="754599"/>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19799" y="1025792"/>
            <a:ext cx="9747405" cy="3029644"/>
          </a:xfrm>
          <a:prstGeom prst="rect">
            <a:avLst/>
          </a:prstGeo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0191" y="4181135"/>
            <a:ext cx="9749837" cy="534644"/>
          </a:xfrm>
          <a:prstGeom prst="rect">
            <a:avLst/>
          </a:prstGeom>
        </p:spPr>
        <p:txBody>
          <a:bodyPr anchor="ct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descr="Logo&#10;&#10;Description automatically generated">
            <a:extLst>
              <a:ext uri="{FF2B5EF4-FFF2-40B4-BE49-F238E27FC236}">
                <a16:creationId xmlns:a16="http://schemas.microsoft.com/office/drawing/2014/main" id="{5C2E05A5-F3BA-BB24-1D86-B83D43903206}"/>
              </a:ext>
            </a:extLst>
          </p:cNvPr>
          <p:cNvPicPr>
            <a:picLocks noChangeAspect="1"/>
          </p:cNvPicPr>
          <p:nvPr userDrawn="1"/>
        </p:nvPicPr>
        <p:blipFill>
          <a:blip r:embed="rId2"/>
          <a:stretch>
            <a:fillRect/>
          </a:stretch>
        </p:blipFill>
        <p:spPr>
          <a:xfrm>
            <a:off x="5024407" y="4953831"/>
            <a:ext cx="2138187" cy="1403185"/>
          </a:xfrm>
          <a:prstGeom prst="rect">
            <a:avLst/>
          </a:prstGeom>
        </p:spPr>
      </p:pic>
      <p:sp>
        <p:nvSpPr>
          <p:cNvPr id="7" name="Text Placeholder 6">
            <a:extLst>
              <a:ext uri="{FF2B5EF4-FFF2-40B4-BE49-F238E27FC236}">
                <a16:creationId xmlns:a16="http://schemas.microsoft.com/office/drawing/2014/main" id="{A533EFC3-4C34-992C-8068-A50E2D60F226}"/>
              </a:ext>
            </a:extLst>
          </p:cNvPr>
          <p:cNvSpPr>
            <a:spLocks noGrp="1"/>
          </p:cNvSpPr>
          <p:nvPr>
            <p:ph type="body" sz="quarter" idx="10"/>
          </p:nvPr>
        </p:nvSpPr>
        <p:spPr>
          <a:xfrm>
            <a:off x="4698220" y="280879"/>
            <a:ext cx="2814643" cy="521648"/>
          </a:xfrm>
        </p:spPr>
        <p:txBody>
          <a:bodyPr anchor="ctr">
            <a:noAutofit/>
          </a:bodyPr>
          <a:lstStyle>
            <a:lvl1pPr marL="0" indent="0" algn="ctr">
              <a:buNone/>
              <a:defRPr sz="1200"/>
            </a:lvl1pPr>
          </a:lstStyle>
          <a:p>
            <a:pPr lvl="0"/>
            <a:r>
              <a:rPr lang="en-US" dirty="0"/>
              <a:t>Click to edit Master text styles</a:t>
            </a:r>
          </a:p>
        </p:txBody>
      </p:sp>
    </p:spTree>
    <p:extLst>
      <p:ext uri="{BB962C8B-B14F-4D97-AF65-F5344CB8AC3E}">
        <p14:creationId xmlns:p14="http://schemas.microsoft.com/office/powerpoint/2010/main" val="1593050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1E864E-F61C-BA7C-9AE1-E21A6E52C080}"/>
              </a:ext>
            </a:extLst>
          </p:cNvPr>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12EB8E53-78DB-7BB1-104B-6EC4C9406051}"/>
              </a:ext>
            </a:extLst>
          </p:cNvPr>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75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432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7C4F-D287-5882-B1A1-A697EFF851D6}"/>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E134806-C44F-1DB2-008A-FC5319673F4D}"/>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F9F81-DE9F-D8C1-B476-D8BD65953096}"/>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A273B7EC-5E90-3B08-2872-824BFA448935}"/>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D384467-50A7-E248-AB28-CF95292E7344}"/>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890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1E864E-F61C-BA7C-9AE1-E21A6E52C080}"/>
              </a:ext>
            </a:extLst>
          </p:cNvPr>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12EB8E53-78DB-7BB1-104B-6EC4C9406051}"/>
              </a:ext>
            </a:extLst>
          </p:cNvPr>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30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C93B0C-2185-8CD1-5C4D-EBA7CA1CB26D}"/>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7673AD11-D18F-E20C-25ED-8775D1615534}"/>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DDF0A4C-AF16-1097-14B9-5C4CB96B8EA7}"/>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AE3157B-83C1-90CA-2696-AB45C0E1D67C}"/>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2A88FA27-9993-F31C-964E-1177EE493BA7}"/>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004608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8911387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A9B781-236C-A5EB-442B-EA3F28DF054A}"/>
              </a:ext>
            </a:extLst>
          </p:cNvPr>
          <p:cNvSpPr>
            <a:spLocks noGrp="1"/>
          </p:cNvSpPr>
          <p:nvPr>
            <p:ph idx="1"/>
          </p:nvPr>
        </p:nvSpPr>
        <p:spPr>
          <a:xfrm>
            <a:off x="1066800" y="2014194"/>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16523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679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9893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4598670"/>
          </a:xfrm>
          <a:prstGeom prst="rect">
            <a:avLst/>
          </a:prstGeo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884212"/>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811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accent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449460"/>
          </a:xfrm>
          <a:prstGeom prst="rect">
            <a:avLst/>
          </a:prstGeom>
        </p:spPr>
        <p:txBody>
          <a:bodyPr/>
          <a:lstStyle>
            <a:lvl1pPr>
              <a:buClr>
                <a:schemeClr val="tx1"/>
              </a:buClr>
              <a:defRPr sz="1900">
                <a:solidFill>
                  <a:schemeClr val="tx1"/>
                </a:solidFill>
              </a:defRPr>
            </a:lvl1pPr>
            <a:lvl2pPr>
              <a:buClr>
                <a:schemeClr val="tx1"/>
              </a:buClr>
              <a:defRPr sz="1600">
                <a:solidFill>
                  <a:schemeClr val="tx1"/>
                </a:solidFill>
              </a:defRPr>
            </a:lvl2pPr>
            <a:lvl3pPr>
              <a:buClr>
                <a:schemeClr val="tx1"/>
              </a:buClr>
              <a:defRPr sz="1400">
                <a:solidFill>
                  <a:schemeClr val="tx1"/>
                </a:solidFill>
              </a:defRPr>
            </a:lvl3pPr>
            <a:lvl4pPr>
              <a:buClr>
                <a:schemeClr val="tx1"/>
              </a:buClr>
              <a:defRPr sz="1400">
                <a:solidFill>
                  <a:schemeClr val="tx1"/>
                </a:solidFill>
              </a:defRPr>
            </a:lvl4pPr>
            <a:lvl5pPr>
              <a:buClr>
                <a:schemeClr val="tx1"/>
              </a:buCl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296400" y="2286000"/>
            <a:ext cx="2430780" cy="3868310"/>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4161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0597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Ref idx="1001">
        <a:schemeClr val="bg2"/>
      </p:bgRef>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92163"/>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926656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8437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874716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p:nvSpPr>
        <p:spPr>
          <a:xfrm>
            <a:off x="365762" y="202258"/>
            <a:ext cx="11481681" cy="6501189"/>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userDrawn="1"/>
        </p:nvSpPr>
        <p:spPr>
          <a:xfrm>
            <a:off x="469128" y="346143"/>
            <a:ext cx="11259046" cy="6230977"/>
          </a:xfrm>
          <a:prstGeom prst="rect">
            <a:avLst/>
          </a:prstGeom>
          <a:solidFill>
            <a:schemeClr val="accent4"/>
          </a:solidFill>
          <a:ln w="9525" cap="sq" cmpd="sng" algn="ctr">
            <a:noFill/>
            <a:prstDash val="solid"/>
            <a:miter lim="800000"/>
          </a:ln>
          <a:effectLst/>
        </p:spPr>
      </p:sp>
      <p:sp>
        <p:nvSpPr>
          <p:cNvPr id="15" name="Rectangle 14"/>
          <p:cNvSpPr/>
          <p:nvPr/>
        </p:nvSpPr>
        <p:spPr>
          <a:xfrm>
            <a:off x="4612754" y="154553"/>
            <a:ext cx="2983438" cy="811832"/>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4643559" y="154553"/>
            <a:ext cx="2899041" cy="754599"/>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19799" y="1025792"/>
            <a:ext cx="9747405" cy="3029644"/>
          </a:xfrm>
          <a:prstGeom prst="rect">
            <a:avLst/>
          </a:prstGeo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0191" y="4181135"/>
            <a:ext cx="9749837" cy="534644"/>
          </a:xfrm>
          <a:prstGeom prst="rect">
            <a:avLst/>
          </a:prstGeom>
        </p:spPr>
        <p:txBody>
          <a:bodyPr anchor="ct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descr="Logo&#10;&#10;Description automatically generated">
            <a:extLst>
              <a:ext uri="{FF2B5EF4-FFF2-40B4-BE49-F238E27FC236}">
                <a16:creationId xmlns:a16="http://schemas.microsoft.com/office/drawing/2014/main" id="{5C2E05A5-F3BA-BB24-1D86-B83D43903206}"/>
              </a:ext>
            </a:extLst>
          </p:cNvPr>
          <p:cNvPicPr>
            <a:picLocks noChangeAspect="1"/>
          </p:cNvPicPr>
          <p:nvPr userDrawn="1"/>
        </p:nvPicPr>
        <p:blipFill>
          <a:blip r:embed="rId2"/>
          <a:stretch>
            <a:fillRect/>
          </a:stretch>
        </p:blipFill>
        <p:spPr>
          <a:xfrm>
            <a:off x="5024407" y="4953831"/>
            <a:ext cx="2138187" cy="1403185"/>
          </a:xfrm>
          <a:prstGeom prst="rect">
            <a:avLst/>
          </a:prstGeom>
        </p:spPr>
      </p:pic>
      <p:sp>
        <p:nvSpPr>
          <p:cNvPr id="7" name="Text Placeholder 6">
            <a:extLst>
              <a:ext uri="{FF2B5EF4-FFF2-40B4-BE49-F238E27FC236}">
                <a16:creationId xmlns:a16="http://schemas.microsoft.com/office/drawing/2014/main" id="{A533EFC3-4C34-992C-8068-A50E2D60F226}"/>
              </a:ext>
            </a:extLst>
          </p:cNvPr>
          <p:cNvSpPr>
            <a:spLocks noGrp="1"/>
          </p:cNvSpPr>
          <p:nvPr>
            <p:ph type="body" sz="quarter" idx="10"/>
          </p:nvPr>
        </p:nvSpPr>
        <p:spPr>
          <a:xfrm>
            <a:off x="4698220" y="280879"/>
            <a:ext cx="2814643" cy="521648"/>
          </a:xfrm>
        </p:spPr>
        <p:txBody>
          <a:bodyPr anchor="ctr">
            <a:noAutofit/>
          </a:bodyPr>
          <a:lstStyle>
            <a:lvl1pPr marL="0" indent="0" algn="ctr">
              <a:buNone/>
              <a:defRPr sz="1200"/>
            </a:lvl1pPr>
          </a:lstStyle>
          <a:p>
            <a:pPr lvl="0"/>
            <a:r>
              <a:rPr lang="en-US"/>
              <a:t>Click to edit Master text styles</a:t>
            </a:r>
          </a:p>
        </p:txBody>
      </p:sp>
    </p:spTree>
    <p:extLst>
      <p:ext uri="{BB962C8B-B14F-4D97-AF65-F5344CB8AC3E}">
        <p14:creationId xmlns:p14="http://schemas.microsoft.com/office/powerpoint/2010/main" val="102598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1E864E-F61C-BA7C-9AE1-E21A6E52C080}"/>
              </a:ext>
            </a:extLst>
          </p:cNvPr>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12EB8E53-78DB-7BB1-104B-6EC4C9406051}"/>
              </a:ext>
            </a:extLst>
          </p:cNvPr>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3509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2839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066800" y="1534602"/>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804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7C4F-D287-5882-B1A1-A697EFF851D6}"/>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E134806-C44F-1DB2-008A-FC5319673F4D}"/>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F9F81-DE9F-D8C1-B476-D8BD65953096}"/>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A273B7EC-5E90-3B08-2872-824BFA448935}"/>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D384467-50A7-E248-AB28-CF95292E7344}"/>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8959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623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C93B0C-2185-8CD1-5C4D-EBA7CA1CB26D}"/>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7673AD11-D18F-E20C-25ED-8775D1615534}"/>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DDF0A4C-AF16-1097-14B9-5C4CB96B8EA7}"/>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AE3157B-83C1-90CA-2696-AB45C0E1D67C}"/>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2A88FA27-9993-F31C-964E-1177EE493BA7}"/>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147951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43851506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A9B781-236C-A5EB-442B-EA3F28DF054A}"/>
              </a:ext>
            </a:extLst>
          </p:cNvPr>
          <p:cNvSpPr>
            <a:spLocks noGrp="1"/>
          </p:cNvSpPr>
          <p:nvPr>
            <p:ph idx="1"/>
          </p:nvPr>
        </p:nvSpPr>
        <p:spPr>
          <a:xfrm>
            <a:off x="1066800" y="2014194"/>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353180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4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7C4F-D287-5882-B1A1-A697EFF851D6}"/>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E134806-C44F-1DB2-008A-FC5319673F4D}"/>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F9F81-DE9F-D8C1-B476-D8BD65953096}"/>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A273B7EC-5E90-3B08-2872-824BFA448935}"/>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D384467-50A7-E248-AB28-CF95292E7344}"/>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37243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4598670"/>
          </a:xfrm>
          <a:prstGeom prst="rect">
            <a:avLst/>
          </a:prstGeo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884212"/>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710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userDrawn="1"/>
        </p:nvSpPr>
        <p:spPr>
          <a:xfrm>
            <a:off x="371856" y="374904"/>
            <a:ext cx="8353044" cy="6108192"/>
          </a:xfrm>
          <a:prstGeom prst="rect">
            <a:avLst/>
          </a:prstGeom>
          <a:solidFill>
            <a:schemeClr val="accent4"/>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296400" y="607392"/>
            <a:ext cx="2430780" cy="1645920"/>
          </a:xfrm>
          <a:prstGeom prst="rect">
            <a:avLst/>
          </a:prstGeo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449460"/>
          </a:xfrm>
          <a:prstGeom prst="rect">
            <a:avLst/>
          </a:prstGeom>
        </p:spPr>
        <p:txBody>
          <a:bodyPr/>
          <a:lstStyle>
            <a:lvl1pPr>
              <a:buClr>
                <a:schemeClr val="tx1"/>
              </a:buClr>
              <a:defRPr sz="1900">
                <a:solidFill>
                  <a:schemeClr val="tx1"/>
                </a:solidFill>
              </a:defRPr>
            </a:lvl1pPr>
            <a:lvl2pPr>
              <a:buClr>
                <a:schemeClr val="tx1"/>
              </a:buClr>
              <a:defRPr sz="1600">
                <a:solidFill>
                  <a:schemeClr val="tx1"/>
                </a:solidFill>
              </a:defRPr>
            </a:lvl2pPr>
            <a:lvl3pPr>
              <a:buClr>
                <a:schemeClr val="tx1"/>
              </a:buClr>
              <a:defRPr sz="1400">
                <a:solidFill>
                  <a:schemeClr val="tx1"/>
                </a:solidFill>
              </a:defRPr>
            </a:lvl3pPr>
            <a:lvl4pPr>
              <a:buClr>
                <a:schemeClr val="tx1"/>
              </a:buClr>
              <a:defRPr sz="1400">
                <a:solidFill>
                  <a:schemeClr val="tx1"/>
                </a:solidFill>
              </a:defRPr>
            </a:lvl4pPr>
            <a:lvl5pPr>
              <a:buClr>
                <a:schemeClr val="tx1"/>
              </a:buCl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296400" y="2286000"/>
            <a:ext cx="2430780" cy="3868310"/>
          </a:xfrm>
          <a:prstGeom prst="rect">
            <a:avLst/>
          </a:prstGeo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1186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320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Ref idx="1001">
        <a:schemeClr val="bg2"/>
      </p:bgRef>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92163"/>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7509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bg>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a:prstGeom prst="rect">
            <a:avLst/>
          </a:prstGeom>
        </p:spPr>
        <p:txBody>
          <a:bodyPr anchor="ctr">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prstGeom prst="rect">
            <a:avLst/>
          </a:prstGeo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884212"/>
          </a:xfrm>
          <a:prstGeom prst="rect">
            <a:avLst/>
          </a:prstGeo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694160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C93B0C-2185-8CD1-5C4D-EBA7CA1CB26D}"/>
              </a:ext>
            </a:extLst>
          </p:cNvPr>
          <p:cNvSpPr>
            <a:spLocks noGrp="1"/>
          </p:cNvSpPr>
          <p:nvPr>
            <p:ph type="title"/>
          </p:nvPr>
        </p:nvSpPr>
        <p:spPr>
          <a:xfrm>
            <a:off x="1066800" y="642594"/>
            <a:ext cx="10058400" cy="963569"/>
          </a:xfrm>
          <a:prstGeom prst="rect">
            <a:avLst/>
          </a:prstGeo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7673AD11-D18F-E20C-25ED-8775D1615534}"/>
              </a:ext>
            </a:extLst>
          </p:cNvPr>
          <p:cNvSpPr>
            <a:spLocks noGrp="1"/>
          </p:cNvSpPr>
          <p:nvPr>
            <p:ph type="body" idx="1"/>
          </p:nvPr>
        </p:nvSpPr>
        <p:spPr>
          <a:xfrm>
            <a:off x="1069848" y="1684722"/>
            <a:ext cx="4754880" cy="640080"/>
          </a:xfrm>
          <a:prstGeom prst="rect">
            <a:avLst/>
          </a:prstGeo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DDF0A4C-AF16-1097-14B9-5C4CB96B8EA7}"/>
              </a:ext>
            </a:extLst>
          </p:cNvPr>
          <p:cNvSpPr>
            <a:spLocks noGrp="1"/>
          </p:cNvSpPr>
          <p:nvPr>
            <p:ph sz="half" idx="2"/>
          </p:nvPr>
        </p:nvSpPr>
        <p:spPr>
          <a:xfrm>
            <a:off x="1069848" y="2366286"/>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AE3157B-83C1-90CA-2696-AB45C0E1D67C}"/>
              </a:ext>
            </a:extLst>
          </p:cNvPr>
          <p:cNvSpPr>
            <a:spLocks noGrp="1"/>
          </p:cNvSpPr>
          <p:nvPr>
            <p:ph type="body" sz="quarter" idx="3"/>
          </p:nvPr>
        </p:nvSpPr>
        <p:spPr>
          <a:xfrm>
            <a:off x="6373368" y="1684722"/>
            <a:ext cx="4754880" cy="640080"/>
          </a:xfrm>
          <a:prstGeom prst="rect">
            <a:avLst/>
          </a:prstGeo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2A88FA27-9993-F31C-964E-1177EE493BA7}"/>
              </a:ext>
            </a:extLst>
          </p:cNvPr>
          <p:cNvSpPr>
            <a:spLocks noGrp="1"/>
          </p:cNvSpPr>
          <p:nvPr>
            <p:ph sz="quarter" idx="4"/>
          </p:nvPr>
        </p:nvSpPr>
        <p:spPr>
          <a:xfrm>
            <a:off x="6373368" y="2366969"/>
            <a:ext cx="4754880" cy="3024015"/>
          </a:xfrm>
          <a:prstGeom prst="rect">
            <a:avLst/>
          </a:prstGeo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65525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718506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A9B781-236C-A5EB-442B-EA3F28DF054A}"/>
              </a:ext>
            </a:extLst>
          </p:cNvPr>
          <p:cNvSpPr>
            <a:spLocks noGrp="1"/>
          </p:cNvSpPr>
          <p:nvPr>
            <p:ph idx="1"/>
          </p:nvPr>
        </p:nvSpPr>
        <p:spPr>
          <a:xfrm>
            <a:off x="1066800" y="2014194"/>
            <a:ext cx="10058400" cy="3816626"/>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24849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accent3"/>
          </a:solidFill>
          <a:ln w="6350" cap="flat" cmpd="sng" algn="ctr">
            <a:solidFill>
              <a:schemeClr val="tx1">
                <a:lumMod val="75000"/>
              </a:schemeClr>
            </a:solid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solidFill>
            <a:schemeClr val="tx1"/>
          </a:solidFill>
          <a:ln w="6350" cap="sq" cmpd="sng" algn="ctr">
            <a:noFill/>
            <a:prstDash val="solid"/>
            <a:miter lim="800000"/>
          </a:ln>
          <a:effectLst/>
        </p:spPr>
        <p:txBody>
          <a:bodyPr/>
          <a:lstStyle/>
          <a:p>
            <a:endParaRPr lang="en-US" dirty="0"/>
          </a:p>
        </p:txBody>
      </p:sp>
      <p:sp>
        <p:nvSpPr>
          <p:cNvPr id="2" name="Title Placeholder 1"/>
          <p:cNvSpPr>
            <a:spLocks noGrp="1"/>
          </p:cNvSpPr>
          <p:nvPr>
            <p:ph type="title"/>
          </p:nvPr>
        </p:nvSpPr>
        <p:spPr>
          <a:xfrm>
            <a:off x="1066800" y="642594"/>
            <a:ext cx="10058400" cy="8602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574358"/>
            <a:ext cx="10058400" cy="38458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86" r:id="rId3"/>
    <p:sldLayoutId id="2147483772" r:id="rId4"/>
    <p:sldLayoutId id="2147483773" r:id="rId5"/>
    <p:sldLayoutId id="2147483781" r:id="rId6"/>
    <p:sldLayoutId id="2147483785" r:id="rId7"/>
    <p:sldLayoutId id="2147483787" r:id="rId8"/>
    <p:sldLayoutId id="2147483775" r:id="rId9"/>
    <p:sldLayoutId id="2147483783" r:id="rId10"/>
    <p:sldLayoutId id="2147483776" r:id="rId11"/>
    <p:sldLayoutId id="2147483788" r:id="rId12"/>
    <p:sldLayoutId id="2147483777" r:id="rId13"/>
    <p:sldLayoutId id="2147483784" r:id="rId14"/>
    <p:sldLayoutId id="2147483789" r:id="rId15"/>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bg2"/>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bg2"/>
        </a:buClr>
        <a:buFont typeface="Arial" pitchFamily="34" charset="0"/>
        <a:buChar char="•"/>
        <a:defRPr sz="1800" kern="1200">
          <a:solidFill>
            <a:schemeClr val="bg2"/>
          </a:solidFill>
          <a:latin typeface="+mn-lt"/>
          <a:ea typeface="+mn-ea"/>
          <a:cs typeface="+mn-cs"/>
        </a:defRPr>
      </a:lvl1pPr>
      <a:lvl2pPr marL="457200" indent="-182880" algn="l" defTabSz="914400" rtl="0" eaLnBrk="1" latinLnBrk="0" hangingPunct="1">
        <a:lnSpc>
          <a:spcPct val="100000"/>
        </a:lnSpc>
        <a:spcBef>
          <a:spcPts val="500"/>
        </a:spcBef>
        <a:buClr>
          <a:schemeClr val="bg2"/>
        </a:buClr>
        <a:buFont typeface="Arial" pitchFamily="34" charset="0"/>
        <a:buChar char="•"/>
        <a:defRPr sz="1600" kern="1200">
          <a:solidFill>
            <a:schemeClr val="bg2"/>
          </a:solidFill>
          <a:latin typeface="+mn-lt"/>
          <a:ea typeface="+mn-ea"/>
          <a:cs typeface="+mn-cs"/>
        </a:defRPr>
      </a:lvl2pPr>
      <a:lvl3pPr marL="73152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3pPr>
      <a:lvl4pPr marL="100584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4pPr>
      <a:lvl5pPr marL="128016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accent2"/>
          </a:solidFill>
          <a:ln w="6350" cap="flat" cmpd="sng" algn="ctr">
            <a:solidFill>
              <a:schemeClr val="tx1">
                <a:lumMod val="75000"/>
              </a:schemeClr>
            </a:solid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solidFill>
            <a:schemeClr val="tx1"/>
          </a:solidFill>
          <a:ln w="6350" cap="sq" cmpd="sng" algn="ctr">
            <a:noFill/>
            <a:prstDash val="solid"/>
            <a:miter lim="800000"/>
          </a:ln>
          <a:effectLst/>
        </p:spPr>
        <p:txBody>
          <a:bodyPr/>
          <a:lstStyle/>
          <a:p>
            <a:endParaRPr lang="en-US" dirty="0"/>
          </a:p>
        </p:txBody>
      </p:sp>
      <p:sp>
        <p:nvSpPr>
          <p:cNvPr id="2" name="Title Placeholder 1"/>
          <p:cNvSpPr>
            <a:spLocks noGrp="1"/>
          </p:cNvSpPr>
          <p:nvPr>
            <p:ph type="title"/>
          </p:nvPr>
        </p:nvSpPr>
        <p:spPr>
          <a:xfrm>
            <a:off x="1066800" y="642594"/>
            <a:ext cx="10058400" cy="8602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574358"/>
            <a:ext cx="10058400" cy="38458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1764389"/>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bg2"/>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bg2"/>
        </a:buClr>
        <a:buFont typeface="Arial" pitchFamily="34" charset="0"/>
        <a:buChar char="•"/>
        <a:defRPr sz="1800" kern="1200">
          <a:solidFill>
            <a:schemeClr val="bg2"/>
          </a:solidFill>
          <a:latin typeface="+mn-lt"/>
          <a:ea typeface="+mn-ea"/>
          <a:cs typeface="+mn-cs"/>
        </a:defRPr>
      </a:lvl1pPr>
      <a:lvl2pPr marL="457200" indent="-182880" algn="l" defTabSz="914400" rtl="0" eaLnBrk="1" latinLnBrk="0" hangingPunct="1">
        <a:lnSpc>
          <a:spcPct val="100000"/>
        </a:lnSpc>
        <a:spcBef>
          <a:spcPts val="500"/>
        </a:spcBef>
        <a:buClr>
          <a:schemeClr val="bg2"/>
        </a:buClr>
        <a:buFont typeface="Arial" pitchFamily="34" charset="0"/>
        <a:buChar char="•"/>
        <a:defRPr sz="1600" kern="1200">
          <a:solidFill>
            <a:schemeClr val="bg2"/>
          </a:solidFill>
          <a:latin typeface="+mn-lt"/>
          <a:ea typeface="+mn-ea"/>
          <a:cs typeface="+mn-cs"/>
        </a:defRPr>
      </a:lvl2pPr>
      <a:lvl3pPr marL="73152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3pPr>
      <a:lvl4pPr marL="100584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4pPr>
      <a:lvl5pPr marL="128016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accent4"/>
          </a:solidFill>
          <a:ln w="6350" cap="flat" cmpd="sng" algn="ctr">
            <a:solidFill>
              <a:schemeClr val="tx1">
                <a:lumMod val="75000"/>
              </a:schemeClr>
            </a:solid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solidFill>
            <a:schemeClr val="tx1"/>
          </a:solidFill>
          <a:ln w="6350" cap="sq" cmpd="sng" algn="ctr">
            <a:noFill/>
            <a:prstDash val="solid"/>
            <a:miter lim="800000"/>
          </a:ln>
          <a:effectLst/>
        </p:spPr>
        <p:txBody>
          <a:bodyPr/>
          <a:lstStyle/>
          <a:p>
            <a:endParaRPr lang="en-US" dirty="0"/>
          </a:p>
        </p:txBody>
      </p:sp>
      <p:sp>
        <p:nvSpPr>
          <p:cNvPr id="2" name="Title Placeholder 1"/>
          <p:cNvSpPr>
            <a:spLocks noGrp="1"/>
          </p:cNvSpPr>
          <p:nvPr>
            <p:ph type="title"/>
          </p:nvPr>
        </p:nvSpPr>
        <p:spPr>
          <a:xfrm>
            <a:off x="1066800" y="642594"/>
            <a:ext cx="10058400" cy="8602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574358"/>
            <a:ext cx="10058400" cy="38458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248412"/>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bg2"/>
          </a:solidFill>
          <a:effectLst/>
          <a:latin typeface="+mj-lt"/>
          <a:ea typeface="+mn-ea"/>
          <a:cs typeface="+mn-cs"/>
        </a:defRPr>
      </a:lvl1pPr>
    </p:titleStyle>
    <p:bodyStyle>
      <a:lvl1pPr marL="285750" indent="-285750" algn="l" defTabSz="914400" rtl="0" eaLnBrk="1" latinLnBrk="0" hangingPunct="1">
        <a:lnSpc>
          <a:spcPct val="100000"/>
        </a:lnSpc>
        <a:spcBef>
          <a:spcPts val="900"/>
        </a:spcBef>
        <a:spcAft>
          <a:spcPts val="0"/>
        </a:spcAft>
        <a:buClr>
          <a:schemeClr val="bg1"/>
        </a:buClr>
        <a:buFont typeface="Arial" panose="020B0604020202020204" pitchFamily="34" charset="0"/>
        <a:buChar char="•"/>
        <a:defRPr sz="1800" kern="1200">
          <a:solidFill>
            <a:schemeClr val="bg2"/>
          </a:solidFill>
          <a:latin typeface="+mn-lt"/>
          <a:ea typeface="+mn-ea"/>
          <a:cs typeface="+mn-cs"/>
        </a:defRPr>
      </a:lvl1pPr>
      <a:lvl2pPr marL="560070" indent="-285750" algn="l" defTabSz="914400" rtl="0" eaLnBrk="1" latinLnBrk="0" hangingPunct="1">
        <a:lnSpc>
          <a:spcPct val="100000"/>
        </a:lnSpc>
        <a:spcBef>
          <a:spcPts val="500"/>
        </a:spcBef>
        <a:buClr>
          <a:schemeClr val="bg1"/>
        </a:buClr>
        <a:buFont typeface="Arial" panose="020B0604020202020204" pitchFamily="34" charset="0"/>
        <a:buChar char="•"/>
        <a:defRPr sz="1600" kern="1200">
          <a:solidFill>
            <a:schemeClr val="bg2"/>
          </a:solidFill>
          <a:latin typeface="+mn-lt"/>
          <a:ea typeface="+mn-ea"/>
          <a:cs typeface="+mn-cs"/>
        </a:defRPr>
      </a:lvl2pPr>
      <a:lvl3pPr marL="834390" indent="-285750" algn="l" defTabSz="914400" rtl="0" eaLnBrk="1" latinLnBrk="0" hangingPunct="1">
        <a:lnSpc>
          <a:spcPct val="100000"/>
        </a:lnSpc>
        <a:spcBef>
          <a:spcPts val="500"/>
        </a:spcBef>
        <a:buClr>
          <a:schemeClr val="bg1"/>
        </a:buClr>
        <a:buFont typeface="Arial" panose="020B0604020202020204" pitchFamily="34" charset="0"/>
        <a:buChar char="•"/>
        <a:defRPr sz="1400" kern="1200">
          <a:solidFill>
            <a:schemeClr val="bg2"/>
          </a:solidFill>
          <a:latin typeface="+mn-lt"/>
          <a:ea typeface="+mn-ea"/>
          <a:cs typeface="+mn-cs"/>
        </a:defRPr>
      </a:lvl3pPr>
      <a:lvl4pPr marL="1108710" indent="-285750" algn="l" defTabSz="914400" rtl="0" eaLnBrk="1" latinLnBrk="0" hangingPunct="1">
        <a:lnSpc>
          <a:spcPct val="100000"/>
        </a:lnSpc>
        <a:spcBef>
          <a:spcPts val="500"/>
        </a:spcBef>
        <a:buClr>
          <a:schemeClr val="bg1"/>
        </a:buClr>
        <a:buFont typeface="Arial" panose="020B0604020202020204" pitchFamily="34" charset="0"/>
        <a:buChar char="•"/>
        <a:defRPr sz="1400" kern="1200">
          <a:solidFill>
            <a:schemeClr val="bg2"/>
          </a:solidFill>
          <a:latin typeface="+mn-lt"/>
          <a:ea typeface="+mn-ea"/>
          <a:cs typeface="+mn-cs"/>
        </a:defRPr>
      </a:lvl4pPr>
      <a:lvl5pPr marL="1383030" indent="-285750" algn="l" defTabSz="914400" rtl="0" eaLnBrk="1" latinLnBrk="0" hangingPunct="1">
        <a:lnSpc>
          <a:spcPct val="100000"/>
        </a:lnSpc>
        <a:spcBef>
          <a:spcPts val="500"/>
        </a:spcBef>
        <a:buClr>
          <a:schemeClr val="bg1"/>
        </a:buClr>
        <a:buFont typeface="Arial" panose="020B0604020202020204" pitchFamily="34" charset="0"/>
        <a:buChar char="•"/>
        <a:defRPr sz="1400" kern="1200">
          <a:solidFill>
            <a:schemeClr val="bg2"/>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hyperlink" Target="https://www.racialequityalliance.org/blogs/fronsy-thurman/2025/01/22/how-to-build-a-path-mcnair-carrboro" TargetMode="External"/><Relationship Id="rId2" Type="http://schemas.openxmlformats.org/officeDocument/2006/relationships/hyperlink" Target="https://www.racialequityalliance.org/resources/new-southern-strategies-playbook" TargetMode="Externa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384936-AE09-71AC-D752-734D185CAD5F}"/>
              </a:ext>
            </a:extLst>
          </p:cNvPr>
          <p:cNvSpPr>
            <a:spLocks noGrp="1"/>
          </p:cNvSpPr>
          <p:nvPr>
            <p:ph type="ctrTitle"/>
          </p:nvPr>
        </p:nvSpPr>
        <p:spPr>
          <a:xfrm>
            <a:off x="1231838" y="732586"/>
            <a:ext cx="9747405" cy="3029644"/>
          </a:xfrm>
        </p:spPr>
        <p:txBody>
          <a:bodyPr/>
          <a:lstStyle/>
          <a:p>
            <a:r>
              <a:rPr lang="en-US" dirty="0"/>
              <a:t>2025 Race and Equity Wins</a:t>
            </a:r>
          </a:p>
        </p:txBody>
      </p:sp>
      <p:sp>
        <p:nvSpPr>
          <p:cNvPr id="9" name="Subtitle 8">
            <a:extLst>
              <a:ext uri="{FF2B5EF4-FFF2-40B4-BE49-F238E27FC236}">
                <a16:creationId xmlns:a16="http://schemas.microsoft.com/office/drawing/2014/main" id="{B252A90D-0085-6E40-B986-994F5C5FD421}"/>
              </a:ext>
            </a:extLst>
          </p:cNvPr>
          <p:cNvSpPr>
            <a:spLocks noGrp="1"/>
          </p:cNvSpPr>
          <p:nvPr>
            <p:ph type="subTitle" idx="1"/>
          </p:nvPr>
        </p:nvSpPr>
        <p:spPr>
          <a:xfrm>
            <a:off x="1221081" y="3562184"/>
            <a:ext cx="9749837" cy="1153593"/>
          </a:xfrm>
        </p:spPr>
        <p:txBody>
          <a:bodyPr>
            <a:noAutofit/>
          </a:bodyPr>
          <a:lstStyle/>
          <a:p>
            <a:r>
              <a:rPr lang="en-US" sz="2400" b="1" dirty="0"/>
              <a:t>Presented by the Race &amp; Equity Team</a:t>
            </a:r>
          </a:p>
        </p:txBody>
      </p:sp>
      <p:sp>
        <p:nvSpPr>
          <p:cNvPr id="10" name="Text Placeholder 9">
            <a:extLst>
              <a:ext uri="{FF2B5EF4-FFF2-40B4-BE49-F238E27FC236}">
                <a16:creationId xmlns:a16="http://schemas.microsoft.com/office/drawing/2014/main" id="{A13183DC-C32C-D28A-F2E8-0752B7563721}"/>
              </a:ext>
            </a:extLst>
          </p:cNvPr>
          <p:cNvSpPr>
            <a:spLocks noGrp="1"/>
          </p:cNvSpPr>
          <p:nvPr>
            <p:ph type="body" sz="quarter" idx="10"/>
          </p:nvPr>
        </p:nvSpPr>
        <p:spPr/>
        <p:txBody>
          <a:bodyPr/>
          <a:lstStyle/>
          <a:p>
            <a:r>
              <a:rPr lang="en-US" dirty="0"/>
              <a:t>February 6, 2026</a:t>
            </a:r>
          </a:p>
        </p:txBody>
      </p:sp>
    </p:spTree>
    <p:extLst>
      <p:ext uri="{BB962C8B-B14F-4D97-AF65-F5344CB8AC3E}">
        <p14:creationId xmlns:p14="http://schemas.microsoft.com/office/powerpoint/2010/main" val="1142098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E76B-A53E-D5AE-91AE-543BB4E14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D0E78-9620-8697-4954-F17A4FFBDDC0}"/>
              </a:ext>
            </a:extLst>
          </p:cNvPr>
          <p:cNvSpPr>
            <a:spLocks noGrp="1"/>
          </p:cNvSpPr>
          <p:nvPr>
            <p:ph type="title"/>
          </p:nvPr>
        </p:nvSpPr>
        <p:spPr>
          <a:xfrm>
            <a:off x="1066800" y="642594"/>
            <a:ext cx="3967424" cy="1371600"/>
          </a:xfrm>
        </p:spPr>
        <p:txBody>
          <a:bodyPr>
            <a:normAutofit fontScale="90000"/>
          </a:bodyPr>
          <a:lstStyle/>
          <a:p>
            <a:r>
              <a:rPr lang="en-US" dirty="0"/>
              <a:t>Communications &amp; Engagement</a:t>
            </a:r>
          </a:p>
        </p:txBody>
      </p:sp>
      <p:sp>
        <p:nvSpPr>
          <p:cNvPr id="4" name="TextBox 3">
            <a:extLst>
              <a:ext uri="{FF2B5EF4-FFF2-40B4-BE49-F238E27FC236}">
                <a16:creationId xmlns:a16="http://schemas.microsoft.com/office/drawing/2014/main" id="{61C8A2C1-CC39-F646-0401-43EB4682024C}"/>
              </a:ext>
            </a:extLst>
          </p:cNvPr>
          <p:cNvSpPr txBox="1"/>
          <p:nvPr/>
        </p:nvSpPr>
        <p:spPr>
          <a:xfrm>
            <a:off x="6679096" y="3633954"/>
            <a:ext cx="5123699" cy="2308324"/>
          </a:xfrm>
          <a:prstGeom prst="rect">
            <a:avLst/>
          </a:prstGeom>
          <a:noFill/>
        </p:spPr>
        <p:txBody>
          <a:bodyPr wrap="square" rtlCol="0">
            <a:spAutoFit/>
          </a:bodyPr>
          <a:lstStyle/>
          <a:p>
            <a:pPr marL="285750" indent="-285750">
              <a:buFontTx/>
              <a:buChar char="-"/>
            </a:pPr>
            <a:r>
              <a:rPr lang="en-US" dirty="0">
                <a:solidFill>
                  <a:schemeClr val="bg1"/>
                </a:solidFill>
              </a:rPr>
              <a:t>All American City Award - C&amp;E staff prepared the Town’s application including documentation of our organization’s achievements that led to Carrboro’s recognition as a 2025 All-America City by the National Civic League, marking a historic win in the town’s first year applying and competing for the prestigious national recognition.</a:t>
            </a:r>
          </a:p>
        </p:txBody>
      </p:sp>
      <p:pic>
        <p:nvPicPr>
          <p:cNvPr id="6" name="Picture 5" descr="A group of people holding a sign&#10;&#10;AI-generated content may be incorrect.">
            <a:extLst>
              <a:ext uri="{FF2B5EF4-FFF2-40B4-BE49-F238E27FC236}">
                <a16:creationId xmlns:a16="http://schemas.microsoft.com/office/drawing/2014/main" id="{C09A53B2-B1B8-9692-CD3B-BE6B6143C54C}"/>
              </a:ext>
            </a:extLst>
          </p:cNvPr>
          <p:cNvPicPr>
            <a:picLocks noChangeAspect="1"/>
          </p:cNvPicPr>
          <p:nvPr/>
        </p:nvPicPr>
        <p:blipFill>
          <a:blip r:embed="rId2"/>
          <a:stretch>
            <a:fillRect/>
          </a:stretch>
        </p:blipFill>
        <p:spPr>
          <a:xfrm>
            <a:off x="7157776" y="847547"/>
            <a:ext cx="3870290" cy="2581453"/>
          </a:xfrm>
          <a:prstGeom prst="rect">
            <a:avLst/>
          </a:prstGeom>
        </p:spPr>
      </p:pic>
      <p:sp>
        <p:nvSpPr>
          <p:cNvPr id="11" name="TextBox 10">
            <a:extLst>
              <a:ext uri="{FF2B5EF4-FFF2-40B4-BE49-F238E27FC236}">
                <a16:creationId xmlns:a16="http://schemas.microsoft.com/office/drawing/2014/main" id="{72304B74-FACE-568E-9085-34C108867E41}"/>
              </a:ext>
            </a:extLst>
          </p:cNvPr>
          <p:cNvSpPr txBox="1"/>
          <p:nvPr/>
        </p:nvSpPr>
        <p:spPr>
          <a:xfrm>
            <a:off x="662473" y="2393621"/>
            <a:ext cx="5606741"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Implementation of the Language Access Plan - public facilities managed by Town of Carrboro. Additionally, C&amp;E facilitated the translation of more than 50 vital documents from across Town Departments. </a:t>
            </a:r>
          </a:p>
          <a:p>
            <a:pPr marL="285750" indent="-285750">
              <a:buFont typeface="Arial" panose="020B0604020202020204" pitchFamily="34" charset="0"/>
              <a:buChar char="•"/>
            </a:pPr>
            <a:r>
              <a:rPr lang="en-US" dirty="0">
                <a:solidFill>
                  <a:schemeClr val="bg1"/>
                </a:solidFill>
              </a:rPr>
              <a:t>Bilingual/Multilingual Staff Evaluation and Compensation Policy – A policy to drafted by C&amp;E and the Human Resources Department to implement a $1,250 annual stipend to qualifying employees was approved in July 2025</a:t>
            </a:r>
          </a:p>
          <a:p>
            <a:pPr marL="285750" indent="-285750">
              <a:buFont typeface="Arial" panose="020B0604020202020204" pitchFamily="34" charset="0"/>
              <a:buChar char="•"/>
            </a:pPr>
            <a:r>
              <a:rPr lang="en-US" dirty="0">
                <a:solidFill>
                  <a:schemeClr val="bg1"/>
                </a:solidFill>
              </a:rPr>
              <a:t>IAP2 Certifications</a:t>
            </a:r>
          </a:p>
          <a:p>
            <a:pPr marL="285750" indent="-285750">
              <a:buFont typeface="Arial" panose="020B0604020202020204" pitchFamily="34" charset="0"/>
              <a:buChar char="•"/>
            </a:pPr>
            <a:r>
              <a:rPr lang="en-US" dirty="0">
                <a:solidFill>
                  <a:schemeClr val="bg1"/>
                </a:solidFill>
              </a:rPr>
              <a:t>Town Wall Calendar –bilingual (English/Spanish) wall calendar for the third consecutive year. staff team hand-delivered 2,500 calendars</a:t>
            </a:r>
          </a:p>
          <a:p>
            <a:endParaRPr lang="en-US" dirty="0"/>
          </a:p>
        </p:txBody>
      </p:sp>
    </p:spTree>
    <p:extLst>
      <p:ext uri="{BB962C8B-B14F-4D97-AF65-F5344CB8AC3E}">
        <p14:creationId xmlns:p14="http://schemas.microsoft.com/office/powerpoint/2010/main" val="339129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0A70-2544-32ED-D878-99DA32DE0EF8}"/>
              </a:ext>
            </a:extLst>
          </p:cNvPr>
          <p:cNvSpPr>
            <a:spLocks noGrp="1"/>
          </p:cNvSpPr>
          <p:nvPr>
            <p:ph type="title"/>
          </p:nvPr>
        </p:nvSpPr>
        <p:spPr>
          <a:xfrm>
            <a:off x="773926" y="567949"/>
            <a:ext cx="4394422" cy="1279512"/>
          </a:xfrm>
        </p:spPr>
        <p:txBody>
          <a:bodyPr>
            <a:normAutofit fontScale="90000"/>
          </a:bodyPr>
          <a:lstStyle/>
          <a:p>
            <a:r>
              <a:rPr lang="en-US" dirty="0"/>
              <a:t>Communications &amp; Engagement</a:t>
            </a:r>
          </a:p>
        </p:txBody>
      </p:sp>
      <p:sp>
        <p:nvSpPr>
          <p:cNvPr id="3" name="Content Placeholder 2">
            <a:extLst>
              <a:ext uri="{FF2B5EF4-FFF2-40B4-BE49-F238E27FC236}">
                <a16:creationId xmlns:a16="http://schemas.microsoft.com/office/drawing/2014/main" id="{54589AC4-7467-E7FE-9028-F84F9D76BABA}"/>
              </a:ext>
            </a:extLst>
          </p:cNvPr>
          <p:cNvSpPr>
            <a:spLocks noGrp="1"/>
          </p:cNvSpPr>
          <p:nvPr>
            <p:ph idx="1"/>
          </p:nvPr>
        </p:nvSpPr>
        <p:spPr>
          <a:xfrm>
            <a:off x="643095" y="1847461"/>
            <a:ext cx="6926547" cy="4352372"/>
          </a:xfrm>
        </p:spPr>
        <p:txBody>
          <a:bodyPr>
            <a:normAutofit fontScale="92500" lnSpcReduction="20000"/>
          </a:bodyPr>
          <a:lstStyle/>
          <a:p>
            <a:r>
              <a:rPr lang="en-US" dirty="0"/>
              <a:t>Elizabeth Cotten Birthday Celebration (with music by her descendants)</a:t>
            </a:r>
          </a:p>
          <a:p>
            <a:r>
              <a:rPr lang="en-US" dirty="0"/>
              <a:t>Youth led Dr. Martin Luther King Jr. Event</a:t>
            </a:r>
          </a:p>
          <a:p>
            <a:r>
              <a:rPr lang="en-US" dirty="0"/>
              <a:t>Black History Month Events</a:t>
            </a:r>
          </a:p>
          <a:p>
            <a:r>
              <a:rPr lang="en-US" dirty="0"/>
              <a:t>Dedication of Drakeford Library Complex honoring Carrboro’s first Black mayor</a:t>
            </a:r>
          </a:p>
          <a:p>
            <a:r>
              <a:rPr lang="en-US" dirty="0"/>
              <a:t>Town Hall - First Race Equity-focused Town Hall which yielded a large crowd of highly engaged residents who made meaningful contributions to the conversation on topics affecting local government.</a:t>
            </a:r>
          </a:p>
          <a:p>
            <a:r>
              <a:rPr lang="en-US" dirty="0"/>
              <a:t>Juneteenth Celebration in Carrboro</a:t>
            </a:r>
          </a:p>
          <a:p>
            <a:r>
              <a:rPr lang="en-US" dirty="0"/>
              <a:t>Pride Piper Walk and Orgullo Pride Carrboro Celebration</a:t>
            </a:r>
          </a:p>
          <a:p>
            <a:r>
              <a:rPr lang="en-US" dirty="0"/>
              <a:t>12th Annual Douglass Reading</a:t>
            </a:r>
          </a:p>
          <a:p>
            <a:r>
              <a:rPr lang="en-US" dirty="0"/>
              <a:t>Unveiling of Honorary Strayhorn Drive</a:t>
            </a:r>
          </a:p>
          <a:p>
            <a:r>
              <a:rPr lang="en-US" dirty="0"/>
              <a:t>Fiestas </a:t>
            </a:r>
            <a:r>
              <a:rPr lang="en-US" dirty="0" err="1"/>
              <a:t>en</a:t>
            </a:r>
            <a:r>
              <a:rPr lang="en-US" dirty="0"/>
              <a:t> la Calle on Weaver Street in Carrboro</a:t>
            </a:r>
          </a:p>
          <a:p>
            <a:r>
              <a:rPr lang="en-US" dirty="0"/>
              <a:t>Braxton Foushee Day of Service</a:t>
            </a:r>
          </a:p>
        </p:txBody>
      </p:sp>
      <p:pic>
        <p:nvPicPr>
          <p:cNvPr id="7" name="Picture 6" descr="A group of people marching in a parade&#10;&#10;AI-generated content may be incorrect.">
            <a:extLst>
              <a:ext uri="{FF2B5EF4-FFF2-40B4-BE49-F238E27FC236}">
                <a16:creationId xmlns:a16="http://schemas.microsoft.com/office/drawing/2014/main" id="{D7BE3B99-92F0-0822-A21A-44C55E32B0D9}"/>
              </a:ext>
            </a:extLst>
          </p:cNvPr>
          <p:cNvPicPr>
            <a:picLocks noChangeAspect="1"/>
          </p:cNvPicPr>
          <p:nvPr/>
        </p:nvPicPr>
        <p:blipFill>
          <a:blip r:embed="rId2"/>
          <a:srcRect l="18785"/>
          <a:stretch>
            <a:fillRect/>
          </a:stretch>
        </p:blipFill>
        <p:spPr>
          <a:xfrm>
            <a:off x="8565502" y="601987"/>
            <a:ext cx="3108939" cy="2553249"/>
          </a:xfrm>
          <a:prstGeom prst="rect">
            <a:avLst/>
          </a:prstGeom>
        </p:spPr>
      </p:pic>
      <p:pic>
        <p:nvPicPr>
          <p:cNvPr id="10" name="Picture 9" descr="A group of people wearing yellow shirts&#10;&#10;AI-generated content may be incorrect.">
            <a:extLst>
              <a:ext uri="{FF2B5EF4-FFF2-40B4-BE49-F238E27FC236}">
                <a16:creationId xmlns:a16="http://schemas.microsoft.com/office/drawing/2014/main" id="{53A39FB3-B08D-CA36-E286-6F4EEB033CB1}"/>
              </a:ext>
            </a:extLst>
          </p:cNvPr>
          <p:cNvPicPr>
            <a:picLocks noChangeAspect="1"/>
          </p:cNvPicPr>
          <p:nvPr/>
        </p:nvPicPr>
        <p:blipFill>
          <a:blip r:embed="rId3"/>
          <a:stretch>
            <a:fillRect/>
          </a:stretch>
        </p:blipFill>
        <p:spPr>
          <a:xfrm>
            <a:off x="8330609" y="3155236"/>
            <a:ext cx="3343832" cy="2228677"/>
          </a:xfrm>
          <a:prstGeom prst="rect">
            <a:avLst/>
          </a:prstGeom>
        </p:spPr>
      </p:pic>
      <p:pic>
        <p:nvPicPr>
          <p:cNvPr id="12" name="Picture 11" descr="A sign on a fence&#10;&#10;AI-generated content may be incorrect.">
            <a:extLst>
              <a:ext uri="{FF2B5EF4-FFF2-40B4-BE49-F238E27FC236}">
                <a16:creationId xmlns:a16="http://schemas.microsoft.com/office/drawing/2014/main" id="{3CD98296-0DAA-D5E6-9FA7-DE43A84AF95C}"/>
              </a:ext>
            </a:extLst>
          </p:cNvPr>
          <p:cNvPicPr>
            <a:picLocks noChangeAspect="1"/>
          </p:cNvPicPr>
          <p:nvPr/>
        </p:nvPicPr>
        <p:blipFill>
          <a:blip r:embed="rId4"/>
          <a:stretch>
            <a:fillRect/>
          </a:stretch>
        </p:blipFill>
        <p:spPr>
          <a:xfrm>
            <a:off x="5931621" y="4368517"/>
            <a:ext cx="2707723" cy="2030792"/>
          </a:xfrm>
          <a:prstGeom prst="rect">
            <a:avLst/>
          </a:prstGeom>
        </p:spPr>
      </p:pic>
    </p:spTree>
    <p:extLst>
      <p:ext uri="{BB962C8B-B14F-4D97-AF65-F5344CB8AC3E}">
        <p14:creationId xmlns:p14="http://schemas.microsoft.com/office/powerpoint/2010/main" val="2857813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BEA75-EE00-1899-CD68-0A584735326A}"/>
              </a:ext>
            </a:extLst>
          </p:cNvPr>
          <p:cNvSpPr>
            <a:spLocks noGrp="1"/>
          </p:cNvSpPr>
          <p:nvPr>
            <p:ph type="title"/>
          </p:nvPr>
        </p:nvSpPr>
        <p:spPr/>
        <p:txBody>
          <a:bodyPr/>
          <a:lstStyle/>
          <a:p>
            <a:pPr algn="ctr"/>
            <a:r>
              <a:rPr lang="en-US" dirty="0"/>
              <a:t>Housing &amp; Community Services</a:t>
            </a:r>
          </a:p>
        </p:txBody>
      </p:sp>
      <p:sp>
        <p:nvSpPr>
          <p:cNvPr id="3" name="Content Placeholder 2">
            <a:extLst>
              <a:ext uri="{FF2B5EF4-FFF2-40B4-BE49-F238E27FC236}">
                <a16:creationId xmlns:a16="http://schemas.microsoft.com/office/drawing/2014/main" id="{7C4B37E1-9F15-72A5-1799-CD852C75CC7E}"/>
              </a:ext>
            </a:extLst>
          </p:cNvPr>
          <p:cNvSpPr>
            <a:spLocks noGrp="1"/>
          </p:cNvSpPr>
          <p:nvPr>
            <p:ph idx="1"/>
          </p:nvPr>
        </p:nvSpPr>
        <p:spPr>
          <a:xfrm>
            <a:off x="618929" y="2014194"/>
            <a:ext cx="8245153" cy="4358614"/>
          </a:xfrm>
        </p:spPr>
        <p:txBody>
          <a:bodyPr>
            <a:normAutofit fontScale="92500" lnSpcReduction="10000"/>
          </a:bodyPr>
          <a:lstStyle/>
          <a:p>
            <a:r>
              <a:rPr lang="en-US" u="sng" dirty="0"/>
              <a:t>Free Weatherization Program</a:t>
            </a:r>
            <a:r>
              <a:rPr lang="en-US" dirty="0"/>
              <a:t> - Door to door engagement strategy continues in 2025 to ensure lower-income homeowners, many of whom are elderly, Black long-time homeowners, are aware of this program.  Engagement strategy includes in-person application assistance if needed.  This direct and personal engagement is proving successful, increasing participating households by 175%.  Currently, 11 households are participating with weatherization/repairs averaging $23,000 per household.</a:t>
            </a:r>
          </a:p>
          <a:p>
            <a:pPr marL="0" indent="0">
              <a:buNone/>
            </a:pPr>
            <a:endParaRPr lang="en-US" dirty="0"/>
          </a:p>
          <a:p>
            <a:r>
              <a:rPr lang="en-US" u="sng" dirty="0"/>
              <a:t>Homebuying Counselors Convening </a:t>
            </a:r>
            <a:r>
              <a:rPr lang="en-US" dirty="0"/>
              <a:t>– Convened local, nonprofit homebuying counselors three times in 2025 with the goal of creating collaborative goals to increase access to first-time homebuyer education and access in Carrboro.</a:t>
            </a:r>
          </a:p>
          <a:p>
            <a:pPr marL="0" indent="0">
              <a:buNone/>
            </a:pPr>
            <a:endParaRPr lang="en-US" dirty="0"/>
          </a:p>
          <a:p>
            <a:r>
              <a:rPr lang="en-US" u="sng" dirty="0"/>
              <a:t>Ranking Human Services Funding Applications for Equity</a:t>
            </a:r>
            <a:r>
              <a:rPr lang="en-US" dirty="0"/>
              <a:t> – Created ranking and recommendation system, based on: (1) Application Score; (2) Equity Score; (3) # Individuals Served; (4) # BIPOC individuals served; (5) Cost Per Person.  Thirty-nine nonprofits were awarded $457,536 for FY26.   </a:t>
            </a:r>
          </a:p>
          <a:p>
            <a:endParaRPr lang="en-US" dirty="0"/>
          </a:p>
        </p:txBody>
      </p:sp>
    </p:spTree>
    <p:extLst>
      <p:ext uri="{BB962C8B-B14F-4D97-AF65-F5344CB8AC3E}">
        <p14:creationId xmlns:p14="http://schemas.microsoft.com/office/powerpoint/2010/main" val="197306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72F9-3DAF-9AE3-D036-8F2B4934DDF9}"/>
              </a:ext>
            </a:extLst>
          </p:cNvPr>
          <p:cNvSpPr>
            <a:spLocks noGrp="1"/>
          </p:cNvSpPr>
          <p:nvPr>
            <p:ph type="title"/>
          </p:nvPr>
        </p:nvSpPr>
        <p:spPr>
          <a:xfrm>
            <a:off x="562947" y="316023"/>
            <a:ext cx="10058400" cy="1371600"/>
          </a:xfrm>
        </p:spPr>
        <p:txBody>
          <a:bodyPr/>
          <a:lstStyle/>
          <a:p>
            <a:r>
              <a:rPr lang="en-US" dirty="0"/>
              <a:t>Police Department</a:t>
            </a:r>
          </a:p>
        </p:txBody>
      </p:sp>
      <p:sp>
        <p:nvSpPr>
          <p:cNvPr id="4" name="Content Placeholder 2">
            <a:extLst>
              <a:ext uri="{FF2B5EF4-FFF2-40B4-BE49-F238E27FC236}">
                <a16:creationId xmlns:a16="http://schemas.microsoft.com/office/drawing/2014/main" id="{1A4AFD61-E4C1-D203-4C27-A87A025455A6}"/>
              </a:ext>
            </a:extLst>
          </p:cNvPr>
          <p:cNvSpPr txBox="1">
            <a:spLocks/>
          </p:cNvSpPr>
          <p:nvPr/>
        </p:nvSpPr>
        <p:spPr>
          <a:xfrm>
            <a:off x="805543" y="1399593"/>
            <a:ext cx="8123853" cy="4815814"/>
          </a:xfrm>
          <a:prstGeom prst="rect">
            <a:avLst/>
          </a:prstGeom>
        </p:spPr>
        <p:txBody>
          <a:bodyPr>
            <a:normAutofit fontScale="92500" lnSpcReduction="20000"/>
          </a:bodyPr>
          <a:lstStyle>
            <a:lvl1pPr marL="182880" indent="-182880" algn="l" defTabSz="914400" rtl="0" eaLnBrk="1" latinLnBrk="0" hangingPunct="1">
              <a:lnSpc>
                <a:spcPct val="100000"/>
              </a:lnSpc>
              <a:spcBef>
                <a:spcPts val="900"/>
              </a:spcBef>
              <a:spcAft>
                <a:spcPts val="0"/>
              </a:spcAft>
              <a:buClr>
                <a:schemeClr val="bg2"/>
              </a:buClr>
              <a:buFont typeface="Arial" pitchFamily="34" charset="0"/>
              <a:buChar char="•"/>
              <a:defRPr sz="1800" kern="1200">
                <a:solidFill>
                  <a:schemeClr val="bg2"/>
                </a:solidFill>
                <a:latin typeface="+mn-lt"/>
                <a:ea typeface="+mn-ea"/>
                <a:cs typeface="+mn-cs"/>
              </a:defRPr>
            </a:lvl1pPr>
            <a:lvl2pPr marL="457200" indent="-182880" algn="l" defTabSz="914400" rtl="0" eaLnBrk="1" latinLnBrk="0" hangingPunct="1">
              <a:lnSpc>
                <a:spcPct val="100000"/>
              </a:lnSpc>
              <a:spcBef>
                <a:spcPts val="500"/>
              </a:spcBef>
              <a:buClr>
                <a:schemeClr val="bg2"/>
              </a:buClr>
              <a:buFont typeface="Arial" pitchFamily="34" charset="0"/>
              <a:buChar char="•"/>
              <a:defRPr sz="1600" kern="1200">
                <a:solidFill>
                  <a:schemeClr val="bg2"/>
                </a:solidFill>
                <a:latin typeface="+mn-lt"/>
                <a:ea typeface="+mn-ea"/>
                <a:cs typeface="+mn-cs"/>
              </a:defRPr>
            </a:lvl2pPr>
            <a:lvl3pPr marL="73152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3pPr>
            <a:lvl4pPr marL="100584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4pPr>
            <a:lvl5pPr marL="1280160" indent="-182880" algn="l" defTabSz="914400" rtl="0" eaLnBrk="1" latinLnBrk="0" hangingPunct="1">
              <a:lnSpc>
                <a:spcPct val="100000"/>
              </a:lnSpc>
              <a:spcBef>
                <a:spcPts val="500"/>
              </a:spcBef>
              <a:buClr>
                <a:schemeClr val="bg2"/>
              </a:buClr>
              <a:buFont typeface="Arial" pitchFamily="34" charset="0"/>
              <a:buChar char="•"/>
              <a:defRPr sz="1400" kern="1200">
                <a:solidFill>
                  <a:schemeClr val="bg2"/>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dirty="0"/>
              <a:t>Second social worker hired that works with Carrboro specific individuals, the CARE Team, and the Chapel Hill Crisis team.</a:t>
            </a:r>
          </a:p>
          <a:p>
            <a:r>
              <a:rPr lang="en-US" dirty="0"/>
              <a:t>CARE Team expansion into Carrboro in September.</a:t>
            </a:r>
          </a:p>
          <a:p>
            <a:r>
              <a:rPr lang="en-US" dirty="0"/>
              <a:t>Several programs were created including: Laundry Program, Triangle Bus Pass Program, Mental Health Mondays, and a Community Baby Shower. Future plans include mental health first aid training for town employees and community members.</a:t>
            </a:r>
          </a:p>
          <a:p>
            <a:r>
              <a:rPr lang="en-US" dirty="0"/>
              <a:t>Implemented a scannable Diversion/Deflection card that refers individuals to programs and community resources. Cards are scanned by officers and members of the public and information is received by a social worker. Social workers then reach out to referred person to provide resources and care.</a:t>
            </a:r>
          </a:p>
          <a:p>
            <a:r>
              <a:rPr lang="en-US" dirty="0"/>
              <a:t>Criminal Justice Debt Program assists Carrboro residents to help get driver’s licenses restored and court fees and costs paid off.</a:t>
            </a:r>
          </a:p>
          <a:p>
            <a:r>
              <a:rPr lang="en-US" dirty="0"/>
              <a:t> The police department sponsored or participated in 68 community events so far in 2025.</a:t>
            </a:r>
          </a:p>
          <a:p>
            <a:r>
              <a:rPr lang="en-US" dirty="0"/>
              <a:t>Center for Policing Equity partnership and evaluation ongoing.</a:t>
            </a:r>
          </a:p>
          <a:p>
            <a:r>
              <a:rPr lang="en-US" dirty="0"/>
              <a:t>Diversion and deflection in practice: approximately 30% of low-level criminal charges deflected approximately 50% of traffic stops for minor traffic offenses result in a warning  and low-level drug misdemeanors are generally deflected</a:t>
            </a:r>
          </a:p>
          <a:p>
            <a:endParaRPr lang="en-US" sz="2200" dirty="0"/>
          </a:p>
          <a:p>
            <a:endParaRPr lang="en-US" sz="2000" dirty="0"/>
          </a:p>
        </p:txBody>
      </p:sp>
      <p:pic>
        <p:nvPicPr>
          <p:cNvPr id="5" name="Picture 4" descr="A picture containing outdoor, tree, person, posing&#10;&#10;AI-generated content may be incorrect.">
            <a:extLst>
              <a:ext uri="{FF2B5EF4-FFF2-40B4-BE49-F238E27FC236}">
                <a16:creationId xmlns:a16="http://schemas.microsoft.com/office/drawing/2014/main" id="{BDEA6FC9-6185-F100-2928-0562C135E6AD}"/>
              </a:ext>
            </a:extLst>
          </p:cNvPr>
          <p:cNvPicPr>
            <a:picLocks noChangeAspect="1"/>
          </p:cNvPicPr>
          <p:nvPr/>
        </p:nvPicPr>
        <p:blipFill>
          <a:blip r:embed="rId2"/>
          <a:stretch>
            <a:fillRect/>
          </a:stretch>
        </p:blipFill>
        <p:spPr>
          <a:xfrm>
            <a:off x="8566261" y="3569317"/>
            <a:ext cx="2913295" cy="1889090"/>
          </a:xfrm>
          <a:prstGeom prst="rect">
            <a:avLst/>
          </a:prstGeom>
        </p:spPr>
      </p:pic>
      <p:pic>
        <p:nvPicPr>
          <p:cNvPr id="7" name="Picture 6" descr="A picture containing person, sky, outdoor, standing&#10;&#10;AI-generated content may be incorrect.">
            <a:extLst>
              <a:ext uri="{FF2B5EF4-FFF2-40B4-BE49-F238E27FC236}">
                <a16:creationId xmlns:a16="http://schemas.microsoft.com/office/drawing/2014/main" id="{51BD07CB-E1B3-0722-A6E6-9080092573E5}"/>
              </a:ext>
            </a:extLst>
          </p:cNvPr>
          <p:cNvPicPr>
            <a:picLocks noChangeAspect="1"/>
          </p:cNvPicPr>
          <p:nvPr/>
        </p:nvPicPr>
        <p:blipFill>
          <a:blip r:embed="rId3"/>
          <a:srcRect l="-609" t="29781"/>
          <a:stretch>
            <a:fillRect/>
          </a:stretch>
        </p:blipFill>
        <p:spPr>
          <a:xfrm>
            <a:off x="8308282" y="398958"/>
            <a:ext cx="3429252" cy="1889090"/>
          </a:xfrm>
          <a:prstGeom prst="rect">
            <a:avLst/>
          </a:prstGeom>
        </p:spPr>
      </p:pic>
    </p:spTree>
    <p:extLst>
      <p:ext uri="{BB962C8B-B14F-4D97-AF65-F5344CB8AC3E}">
        <p14:creationId xmlns:p14="http://schemas.microsoft.com/office/powerpoint/2010/main" val="411451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C6089-D349-FEC0-9BBD-7FF62C7CCD55}"/>
              </a:ext>
            </a:extLst>
          </p:cNvPr>
          <p:cNvSpPr txBox="1"/>
          <p:nvPr/>
        </p:nvSpPr>
        <p:spPr>
          <a:xfrm>
            <a:off x="830424" y="494160"/>
            <a:ext cx="3321615" cy="584775"/>
          </a:xfrm>
          <a:prstGeom prst="rect">
            <a:avLst/>
          </a:prstGeom>
          <a:noFill/>
        </p:spPr>
        <p:txBody>
          <a:bodyPr wrap="square" rtlCol="0">
            <a:spAutoFit/>
          </a:bodyPr>
          <a:lstStyle/>
          <a:p>
            <a:r>
              <a:rPr lang="en-US" sz="3200" dirty="0">
                <a:solidFill>
                  <a:schemeClr val="bg1"/>
                </a:solidFill>
              </a:rPr>
              <a:t>Climate Action</a:t>
            </a:r>
          </a:p>
        </p:txBody>
      </p:sp>
      <p:sp>
        <p:nvSpPr>
          <p:cNvPr id="3" name="TextBox 2">
            <a:extLst>
              <a:ext uri="{FF2B5EF4-FFF2-40B4-BE49-F238E27FC236}">
                <a16:creationId xmlns:a16="http://schemas.microsoft.com/office/drawing/2014/main" id="{FBA5638D-AAF3-D2EA-8EC8-6F6D4A26A175}"/>
              </a:ext>
            </a:extLst>
          </p:cNvPr>
          <p:cNvSpPr txBox="1"/>
          <p:nvPr/>
        </p:nvSpPr>
        <p:spPr>
          <a:xfrm>
            <a:off x="583163" y="1078935"/>
            <a:ext cx="7814388"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Green Neighborhood Grants - Awarded to 11 community groups to implement impactful climate action in their neighborhoods. Provide up to $2,500 to benefit low-income households and residents of color by bringing neighbors together to pursue projects which will reduce greenhouse gas emissions and create natural areas that are more resilient to the impacts of climate change. </a:t>
            </a:r>
          </a:p>
          <a:p>
            <a:pPr marL="285750" indent="-285750">
              <a:buFont typeface="Arial" panose="020B0604020202020204" pitchFamily="34" charset="0"/>
              <a:buChar char="•"/>
            </a:pPr>
            <a:r>
              <a:rPr lang="en-US" dirty="0">
                <a:solidFill>
                  <a:schemeClr val="bg1"/>
                </a:solidFill>
              </a:rPr>
              <a:t>Income Qualified Solarize Pilot</a:t>
            </a:r>
          </a:p>
          <a:p>
            <a:pPr marL="742950" lvl="1" indent="-285750">
              <a:buFontTx/>
              <a:buChar char="-"/>
            </a:pPr>
            <a:r>
              <a:rPr lang="en-US" dirty="0">
                <a:solidFill>
                  <a:schemeClr val="bg1"/>
                </a:solidFill>
              </a:rPr>
              <a:t>Carrboro’s new pilot program focuses on empowering low-to-moderate income households by providing them with free solar installations. These households often spend a significant portion of their income on energy costs.</a:t>
            </a:r>
          </a:p>
        </p:txBody>
      </p:sp>
      <p:pic>
        <p:nvPicPr>
          <p:cNvPr id="1026" name="Picture 2" descr="Picture">
            <a:extLst>
              <a:ext uri="{FF2B5EF4-FFF2-40B4-BE49-F238E27FC236}">
                <a16:creationId xmlns:a16="http://schemas.microsoft.com/office/drawing/2014/main" id="{152E87EE-527D-295E-AEFF-723ABB1BB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070" y="4250609"/>
            <a:ext cx="4270998" cy="2058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a:extLst>
              <a:ext uri="{FF2B5EF4-FFF2-40B4-BE49-F238E27FC236}">
                <a16:creationId xmlns:a16="http://schemas.microsoft.com/office/drawing/2014/main" id="{C259A527-5AA2-5E71-9920-BDF7D88C3C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839"/>
          <a:stretch>
            <a:fillRect/>
          </a:stretch>
        </p:blipFill>
        <p:spPr bwMode="auto">
          <a:xfrm>
            <a:off x="8742066" y="494159"/>
            <a:ext cx="2866771" cy="28230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2E7C153-5128-7852-9DB3-053C2C435FD7}"/>
              </a:ext>
            </a:extLst>
          </p:cNvPr>
          <p:cNvSpPr txBox="1"/>
          <p:nvPr/>
        </p:nvSpPr>
        <p:spPr>
          <a:xfrm>
            <a:off x="8654622" y="3317214"/>
            <a:ext cx="2954215" cy="523220"/>
          </a:xfrm>
          <a:prstGeom prst="rect">
            <a:avLst/>
          </a:prstGeom>
          <a:noFill/>
        </p:spPr>
        <p:txBody>
          <a:bodyPr wrap="square" rtlCol="0">
            <a:spAutoFit/>
          </a:bodyPr>
          <a:lstStyle/>
          <a:p>
            <a:r>
              <a:rPr lang="en-US" sz="1400" dirty="0">
                <a:solidFill>
                  <a:schemeClr val="bg1"/>
                </a:solidFill>
              </a:rPr>
              <a:t>Amanda worth and her daughter with produce grown in the garden</a:t>
            </a:r>
          </a:p>
        </p:txBody>
      </p:sp>
      <p:sp>
        <p:nvSpPr>
          <p:cNvPr id="10" name="TextBox 9">
            <a:extLst>
              <a:ext uri="{FF2B5EF4-FFF2-40B4-BE49-F238E27FC236}">
                <a16:creationId xmlns:a16="http://schemas.microsoft.com/office/drawing/2014/main" id="{DD015A98-665F-4677-FBD3-69E100834DE8}"/>
              </a:ext>
            </a:extLst>
          </p:cNvPr>
          <p:cNvSpPr txBox="1"/>
          <p:nvPr/>
        </p:nvSpPr>
        <p:spPr>
          <a:xfrm>
            <a:off x="583163" y="3941257"/>
            <a:ext cx="6844004"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Orange County Heat Action Plan</a:t>
            </a:r>
          </a:p>
          <a:p>
            <a:pPr marL="742950" lvl="1" indent="-285750">
              <a:buFontTx/>
              <a:buChar char="-"/>
            </a:pPr>
            <a:r>
              <a:rPr lang="en-US" dirty="0">
                <a:solidFill>
                  <a:schemeClr val="bg1"/>
                </a:solidFill>
              </a:rPr>
              <a:t>The Orange County Heat Action Plan, being developed collaboratively by Orange County, Chapel Hill, Hillsborough, and Carrboro after the record-breaking heat during the summer of 2024, aims to coordinate heat mitigation, preparedness, adaptation, and response across the community. The plan includes three ambitious goals: Outreach and education to prepare and protect the public, Enhanced emergency response mechanisms, and Cool homes and neighborhoods.</a:t>
            </a:r>
          </a:p>
          <a:p>
            <a:endParaRPr lang="en-US" dirty="0"/>
          </a:p>
        </p:txBody>
      </p:sp>
    </p:spTree>
    <p:extLst>
      <p:ext uri="{BB962C8B-B14F-4D97-AF65-F5344CB8AC3E}">
        <p14:creationId xmlns:p14="http://schemas.microsoft.com/office/powerpoint/2010/main" val="415848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B3FE-0C29-63DF-866E-FA6F8220DC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3D02B7-AB57-721C-FF85-683B828228FB}"/>
              </a:ext>
            </a:extLst>
          </p:cNvPr>
          <p:cNvSpPr txBox="1"/>
          <p:nvPr/>
        </p:nvSpPr>
        <p:spPr>
          <a:xfrm>
            <a:off x="3310812" y="1209778"/>
            <a:ext cx="5570376" cy="584775"/>
          </a:xfrm>
          <a:prstGeom prst="rect">
            <a:avLst/>
          </a:prstGeom>
          <a:noFill/>
        </p:spPr>
        <p:txBody>
          <a:bodyPr wrap="square" rtlCol="0">
            <a:spAutoFit/>
          </a:bodyPr>
          <a:lstStyle/>
          <a:p>
            <a:pPr algn="ctr"/>
            <a:r>
              <a:rPr lang="en-US" sz="3200" dirty="0">
                <a:solidFill>
                  <a:schemeClr val="bg1"/>
                </a:solidFill>
              </a:rPr>
              <a:t>Economic Development</a:t>
            </a:r>
          </a:p>
        </p:txBody>
      </p:sp>
      <p:sp>
        <p:nvSpPr>
          <p:cNvPr id="3" name="TextBox 2">
            <a:extLst>
              <a:ext uri="{FF2B5EF4-FFF2-40B4-BE49-F238E27FC236}">
                <a16:creationId xmlns:a16="http://schemas.microsoft.com/office/drawing/2014/main" id="{8AAD2B25-F2E9-E987-4D75-F6F756AB846A}"/>
              </a:ext>
            </a:extLst>
          </p:cNvPr>
          <p:cNvSpPr txBox="1"/>
          <p:nvPr/>
        </p:nvSpPr>
        <p:spPr>
          <a:xfrm>
            <a:off x="2188806" y="2255729"/>
            <a:ext cx="7814388"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Continues to incorporate equity in all of our work. </a:t>
            </a:r>
          </a:p>
          <a:p>
            <a:pPr marL="285750" indent="-285750">
              <a:buFont typeface="Arial" panose="020B0604020202020204" pitchFamily="34" charset="0"/>
              <a:buChar char="•"/>
            </a:pPr>
            <a:r>
              <a:rPr lang="en-US" dirty="0">
                <a:solidFill>
                  <a:schemeClr val="bg1"/>
                </a:solidFill>
              </a:rPr>
              <a:t>This past year we have: </a:t>
            </a:r>
          </a:p>
          <a:p>
            <a:pPr marL="742950" lvl="1" indent="-285750">
              <a:buFont typeface="Arial" panose="020B0604020202020204" pitchFamily="34" charset="0"/>
              <a:buChar char="•"/>
            </a:pPr>
            <a:r>
              <a:rPr lang="en-US" dirty="0">
                <a:solidFill>
                  <a:schemeClr val="bg1"/>
                </a:solidFill>
              </a:rPr>
              <a:t>begun the implementation of the Disparity Study, conducted a 4th Amendment Workshop for businesses (to train business owners of their rights in protecting their employees and customers from Federal search and seizures)</a:t>
            </a:r>
          </a:p>
          <a:p>
            <a:pPr marL="742950" lvl="1" indent="-285750">
              <a:buFont typeface="Arial" panose="020B0604020202020204" pitchFamily="34" charset="0"/>
              <a:buChar char="•"/>
            </a:pPr>
            <a:r>
              <a:rPr lang="en-US" dirty="0">
                <a:solidFill>
                  <a:schemeClr val="bg1"/>
                </a:solidFill>
              </a:rPr>
              <a:t>studying the implementation of a Living Wage program to promote and encourage businesses to pay a living wage in Carrboro, promoting BIPOC businesses during the Holiday shopping season with "Buy BIPOC" social media posts going out Thanksgiving through New Years</a:t>
            </a:r>
          </a:p>
          <a:p>
            <a:pPr marL="742950" lvl="1" indent="-285750">
              <a:buFont typeface="Arial" panose="020B0604020202020204" pitchFamily="34" charset="0"/>
              <a:buChar char="•"/>
            </a:pPr>
            <a:r>
              <a:rPr lang="en-US" dirty="0">
                <a:solidFill>
                  <a:schemeClr val="bg1"/>
                </a:solidFill>
              </a:rPr>
              <a:t>continuing to ensure staff visit BIPOC businesses to find better ways to support and encourage their success.</a:t>
            </a:r>
          </a:p>
        </p:txBody>
      </p:sp>
    </p:spTree>
    <p:extLst>
      <p:ext uri="{BB962C8B-B14F-4D97-AF65-F5344CB8AC3E}">
        <p14:creationId xmlns:p14="http://schemas.microsoft.com/office/powerpoint/2010/main" val="3255979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BD74-0062-425D-40B4-BA60929CC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E3240-D50E-804D-E767-602AE15B1324}"/>
              </a:ext>
            </a:extLst>
          </p:cNvPr>
          <p:cNvSpPr>
            <a:spLocks noGrp="1"/>
          </p:cNvSpPr>
          <p:nvPr>
            <p:ph type="title"/>
          </p:nvPr>
        </p:nvSpPr>
        <p:spPr>
          <a:xfrm>
            <a:off x="461710" y="554126"/>
            <a:ext cx="5705475" cy="740933"/>
          </a:xfrm>
        </p:spPr>
        <p:txBody>
          <a:bodyPr>
            <a:normAutofit fontScale="90000"/>
          </a:bodyPr>
          <a:lstStyle/>
          <a:p>
            <a:pPr algn="ctr"/>
            <a:r>
              <a:rPr lang="en-US" dirty="0"/>
              <a:t>Fire-Rescue Department</a:t>
            </a:r>
          </a:p>
        </p:txBody>
      </p:sp>
      <p:sp>
        <p:nvSpPr>
          <p:cNvPr id="3" name="TextBox 2">
            <a:extLst>
              <a:ext uri="{FF2B5EF4-FFF2-40B4-BE49-F238E27FC236}">
                <a16:creationId xmlns:a16="http://schemas.microsoft.com/office/drawing/2014/main" id="{87EFDE30-9E87-74BD-2237-982D175B66AA}"/>
              </a:ext>
            </a:extLst>
          </p:cNvPr>
          <p:cNvSpPr txBox="1"/>
          <p:nvPr/>
        </p:nvSpPr>
        <p:spPr>
          <a:xfrm>
            <a:off x="3722915" y="3256886"/>
            <a:ext cx="792651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This summer camp for high school females was implemented through a partnership with the Chapel Hill High School (CHHS) Fire Academy and the Chapel Hill Fire Department (CHFD).</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The program has demonstrated significant success in outreach, with approximately 65% of all camp attendees to date identifying as minorities.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The initiative has proven effective in cultivating interest in the fire service. Notably, two recent applicants for CFRD positions cited their participation in Camp Ignite and sustained engagement with the CHHS Fire Academy partnership as the interest in the department.</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Planning for the fifth annual camp, scheduled for June 2026, is currently underway.</a:t>
            </a:r>
          </a:p>
        </p:txBody>
      </p:sp>
      <p:pic>
        <p:nvPicPr>
          <p:cNvPr id="5" name="Picture 4" descr="A group of people holding a sign&#10;&#10;AI-generated content may be incorrect.">
            <a:extLst>
              <a:ext uri="{FF2B5EF4-FFF2-40B4-BE49-F238E27FC236}">
                <a16:creationId xmlns:a16="http://schemas.microsoft.com/office/drawing/2014/main" id="{52DCA339-CFF8-F0F7-ADDF-18FB012E69A1}"/>
              </a:ext>
            </a:extLst>
          </p:cNvPr>
          <p:cNvPicPr>
            <a:picLocks noChangeAspect="1"/>
          </p:cNvPicPr>
          <p:nvPr/>
        </p:nvPicPr>
        <p:blipFill>
          <a:blip r:embed="rId2"/>
          <a:srcRect l="5070" t="45808" r="15860" b="9275"/>
          <a:stretch>
            <a:fillRect/>
          </a:stretch>
        </p:blipFill>
        <p:spPr>
          <a:xfrm>
            <a:off x="6248701" y="644674"/>
            <a:ext cx="5557684" cy="2417352"/>
          </a:xfrm>
          <a:prstGeom prst="rect">
            <a:avLst/>
          </a:prstGeom>
        </p:spPr>
      </p:pic>
      <p:sp>
        <p:nvSpPr>
          <p:cNvPr id="6" name="TextBox 5">
            <a:extLst>
              <a:ext uri="{FF2B5EF4-FFF2-40B4-BE49-F238E27FC236}">
                <a16:creationId xmlns:a16="http://schemas.microsoft.com/office/drawing/2014/main" id="{6B2B475A-03D0-1D52-15D2-5F1728365FE8}"/>
              </a:ext>
            </a:extLst>
          </p:cNvPr>
          <p:cNvSpPr txBox="1"/>
          <p:nvPr/>
        </p:nvSpPr>
        <p:spPr>
          <a:xfrm>
            <a:off x="609500" y="1489919"/>
            <a:ext cx="5138157" cy="830997"/>
          </a:xfrm>
          <a:prstGeom prst="rect">
            <a:avLst/>
          </a:prstGeom>
          <a:noFill/>
        </p:spPr>
        <p:txBody>
          <a:bodyPr wrap="square" rtlCol="0">
            <a:spAutoFit/>
          </a:bodyPr>
          <a:lstStyle/>
          <a:p>
            <a:pPr algn="ctr"/>
            <a:r>
              <a:rPr lang="en-US" sz="1600" b="1" dirty="0">
                <a:solidFill>
                  <a:schemeClr val="bg1"/>
                </a:solidFill>
              </a:rPr>
              <a:t>Camp Ignite </a:t>
            </a:r>
            <a:r>
              <a:rPr lang="en-US" sz="1600" dirty="0">
                <a:solidFill>
                  <a:schemeClr val="bg1"/>
                </a:solidFill>
              </a:rPr>
              <a:t>– Chapel Hill: Fostering Diversity and Future Talent - successfully co-hosted the fourth annual Camp Ignite – Chapel Hill in June 2025. </a:t>
            </a:r>
          </a:p>
        </p:txBody>
      </p:sp>
      <p:pic>
        <p:nvPicPr>
          <p:cNvPr id="9" name="Picture 8" descr="A group of firefighters standing next to a truck&#10;&#10;AI-generated content may be incorrect.">
            <a:extLst>
              <a:ext uri="{FF2B5EF4-FFF2-40B4-BE49-F238E27FC236}">
                <a16:creationId xmlns:a16="http://schemas.microsoft.com/office/drawing/2014/main" id="{EC195637-98F3-5EF4-41D5-9DB8E80E9439}"/>
              </a:ext>
            </a:extLst>
          </p:cNvPr>
          <p:cNvPicPr>
            <a:picLocks noChangeAspect="1"/>
          </p:cNvPicPr>
          <p:nvPr/>
        </p:nvPicPr>
        <p:blipFill>
          <a:blip r:embed="rId3"/>
          <a:srcRect t="25669" r="2931" b="6728"/>
          <a:stretch>
            <a:fillRect/>
          </a:stretch>
        </p:blipFill>
        <p:spPr>
          <a:xfrm>
            <a:off x="366954" y="3256886"/>
            <a:ext cx="3281316" cy="3046988"/>
          </a:xfrm>
          <a:prstGeom prst="rect">
            <a:avLst/>
          </a:prstGeom>
        </p:spPr>
      </p:pic>
    </p:spTree>
    <p:extLst>
      <p:ext uri="{BB962C8B-B14F-4D97-AF65-F5344CB8AC3E}">
        <p14:creationId xmlns:p14="http://schemas.microsoft.com/office/powerpoint/2010/main" val="133119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34D8D-790E-5237-01A2-CB5DEAD47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8719D-F269-5A76-7112-F695444E05BB}"/>
              </a:ext>
            </a:extLst>
          </p:cNvPr>
          <p:cNvSpPr>
            <a:spLocks noGrp="1"/>
          </p:cNvSpPr>
          <p:nvPr>
            <p:ph type="title"/>
          </p:nvPr>
        </p:nvSpPr>
        <p:spPr>
          <a:xfrm>
            <a:off x="461710" y="554126"/>
            <a:ext cx="5705475" cy="740933"/>
          </a:xfrm>
        </p:spPr>
        <p:txBody>
          <a:bodyPr>
            <a:normAutofit fontScale="90000"/>
          </a:bodyPr>
          <a:lstStyle/>
          <a:p>
            <a:pPr algn="ctr"/>
            <a:r>
              <a:rPr lang="en-US" dirty="0"/>
              <a:t>Fire-Rescue Department</a:t>
            </a:r>
          </a:p>
        </p:txBody>
      </p:sp>
      <p:sp>
        <p:nvSpPr>
          <p:cNvPr id="6" name="TextBox 5">
            <a:extLst>
              <a:ext uri="{FF2B5EF4-FFF2-40B4-BE49-F238E27FC236}">
                <a16:creationId xmlns:a16="http://schemas.microsoft.com/office/drawing/2014/main" id="{03B1FDC1-87BE-2759-7104-EBA31D46B8F1}"/>
              </a:ext>
            </a:extLst>
          </p:cNvPr>
          <p:cNvSpPr txBox="1"/>
          <p:nvPr/>
        </p:nvSpPr>
        <p:spPr>
          <a:xfrm>
            <a:off x="461710" y="1438833"/>
            <a:ext cx="9867278" cy="4031873"/>
          </a:xfrm>
          <a:prstGeom prst="rect">
            <a:avLst/>
          </a:prstGeom>
          <a:noFill/>
        </p:spPr>
        <p:txBody>
          <a:bodyPr wrap="square" rtlCol="0">
            <a:spAutoFit/>
          </a:bodyPr>
          <a:lstStyle/>
          <a:p>
            <a:pPr lvl="0"/>
            <a:r>
              <a:rPr lang="en-US" sz="1600" b="1" dirty="0">
                <a:solidFill>
                  <a:schemeClr val="bg1"/>
                </a:solidFill>
              </a:rPr>
              <a:t>Smoke Alarm Canvassing Program</a:t>
            </a:r>
          </a:p>
          <a:p>
            <a:pPr lvl="0"/>
            <a:r>
              <a:rPr lang="en-US" sz="1600" dirty="0">
                <a:solidFill>
                  <a:schemeClr val="bg1"/>
                </a:solidFill>
              </a:rPr>
              <a:t>The CFRD conducted three comprehensive smoke alarm canvasses targeting underserved areas of the community. This critical public safety initiative included: Testing and free installation of smoke alarms, Providing essential public education on proper smoke alarm testing and maintenance procedures, Multilingual staff and volunteers were utilized to improve the success of the program.</a:t>
            </a:r>
          </a:p>
          <a:p>
            <a:pPr lvl="0"/>
            <a:endParaRPr lang="en-US" sz="1600" b="1" dirty="0">
              <a:solidFill>
                <a:schemeClr val="bg1"/>
              </a:solidFill>
            </a:endParaRPr>
          </a:p>
          <a:p>
            <a:pPr lvl="0"/>
            <a:r>
              <a:rPr lang="en-US" sz="1600" b="1" dirty="0">
                <a:solidFill>
                  <a:schemeClr val="bg1"/>
                </a:solidFill>
              </a:rPr>
              <a:t>Commitment to Workforce Diversity</a:t>
            </a:r>
          </a:p>
          <a:p>
            <a:pPr lvl="0"/>
            <a:r>
              <a:rPr lang="en-US" sz="1600" dirty="0">
                <a:solidFill>
                  <a:schemeClr val="bg1"/>
                </a:solidFill>
              </a:rPr>
              <a:t>The organization achieved significant progress in its commitment to building a representative workforce, with 50% of all personnel hired in Calendar Year 2025 identifying as minorities.</a:t>
            </a:r>
          </a:p>
          <a:p>
            <a:pPr lvl="0"/>
            <a:endParaRPr lang="en-US" sz="1600" b="1" dirty="0">
              <a:solidFill>
                <a:schemeClr val="bg1"/>
              </a:solidFill>
            </a:endParaRPr>
          </a:p>
          <a:p>
            <a:pPr lvl="0"/>
            <a:r>
              <a:rPr lang="en-US" sz="1600" b="1" dirty="0">
                <a:solidFill>
                  <a:schemeClr val="bg1"/>
                </a:solidFill>
              </a:rPr>
              <a:t>Child Passenger Safety (CPS) Partnership</a:t>
            </a:r>
          </a:p>
          <a:p>
            <a:pPr lvl="0"/>
            <a:r>
              <a:rPr lang="en-US" sz="1600" dirty="0">
                <a:solidFill>
                  <a:schemeClr val="bg1"/>
                </a:solidFill>
              </a:rPr>
              <a:t>The CFRD received an award from Safe Kids Worldwide for its collaborative Child Passenger Safety project with El Centro. This vital partnership focuses on reducing risk for young children by providing comprehensive services, including:</a:t>
            </a:r>
          </a:p>
          <a:p>
            <a:pPr marL="742950" lvl="1" indent="-285750">
              <a:buFont typeface="Arial" panose="020B0604020202020204" pitchFamily="34" charset="0"/>
              <a:buChar char="•"/>
            </a:pPr>
            <a:r>
              <a:rPr lang="en-US" sz="1600" dirty="0">
                <a:solidFill>
                  <a:schemeClr val="bg1"/>
                </a:solidFill>
              </a:rPr>
              <a:t>Professional installation of child safety seats, Provision of free child safety seats to families demonstrating need, In-depth education on best practices for securing children in vehicles.</a:t>
            </a:r>
          </a:p>
        </p:txBody>
      </p:sp>
    </p:spTree>
    <p:extLst>
      <p:ext uri="{BB962C8B-B14F-4D97-AF65-F5344CB8AC3E}">
        <p14:creationId xmlns:p14="http://schemas.microsoft.com/office/powerpoint/2010/main" val="3586431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E009-E817-759B-4EAC-E28F375A3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D3059-461A-DD9D-0674-E81A1BE8D755}"/>
              </a:ext>
            </a:extLst>
          </p:cNvPr>
          <p:cNvSpPr>
            <a:spLocks noGrp="1"/>
          </p:cNvSpPr>
          <p:nvPr>
            <p:ph type="title"/>
          </p:nvPr>
        </p:nvSpPr>
        <p:spPr>
          <a:xfrm>
            <a:off x="1066800" y="382360"/>
            <a:ext cx="10058400" cy="740933"/>
          </a:xfrm>
        </p:spPr>
        <p:txBody>
          <a:bodyPr>
            <a:normAutofit fontScale="90000"/>
          </a:bodyPr>
          <a:lstStyle/>
          <a:p>
            <a:pPr algn="ctr"/>
            <a:r>
              <a:rPr lang="en-US" dirty="0"/>
              <a:t>Town Manager’s Office</a:t>
            </a:r>
          </a:p>
        </p:txBody>
      </p:sp>
      <p:sp>
        <p:nvSpPr>
          <p:cNvPr id="3" name="TextBox 2">
            <a:extLst>
              <a:ext uri="{FF2B5EF4-FFF2-40B4-BE49-F238E27FC236}">
                <a16:creationId xmlns:a16="http://schemas.microsoft.com/office/drawing/2014/main" id="{46B7F9C9-2352-FC81-DE1C-71E6BFE79B60}"/>
              </a:ext>
            </a:extLst>
          </p:cNvPr>
          <p:cNvSpPr txBox="1"/>
          <p:nvPr/>
        </p:nvSpPr>
        <p:spPr>
          <a:xfrm>
            <a:off x="573471" y="1123293"/>
            <a:ext cx="10915650" cy="5262979"/>
          </a:xfrm>
          <a:prstGeom prst="rect">
            <a:avLst/>
          </a:prstGeom>
          <a:noFill/>
        </p:spPr>
        <p:txBody>
          <a:bodyPr wrap="square" rtlCol="0">
            <a:spAutoFit/>
          </a:bodyPr>
          <a:lstStyle/>
          <a:p>
            <a:pPr marL="285750" lvl="0" indent="-285750">
              <a:buFont typeface="Arial" panose="020B0604020202020204" pitchFamily="34" charset="0"/>
              <a:buChar char="•"/>
            </a:pPr>
            <a:r>
              <a:rPr lang="en-US" sz="1600" b="1" dirty="0">
                <a:solidFill>
                  <a:schemeClr val="bg1"/>
                </a:solidFill>
              </a:rPr>
              <a:t>Municipal Equality Index, </a:t>
            </a:r>
            <a:r>
              <a:rPr lang="en-US" sz="1600" dirty="0">
                <a:solidFill>
                  <a:schemeClr val="bg1"/>
                </a:solidFill>
              </a:rPr>
              <a:t>Carrboro received a score of 93 in the 2025 Municipal Equality Index.</a:t>
            </a:r>
          </a:p>
          <a:p>
            <a:pPr lvl="0"/>
            <a:endParaRPr lang="en-US" sz="1600" dirty="0">
              <a:solidFill>
                <a:schemeClr val="bg1"/>
              </a:solidFill>
            </a:endParaRPr>
          </a:p>
          <a:p>
            <a:pPr lvl="0"/>
            <a:r>
              <a:rPr lang="en-US" sz="1600" b="1" dirty="0">
                <a:solidFill>
                  <a:schemeClr val="bg1"/>
                </a:solidFill>
              </a:rPr>
              <a:t>Embedding Equity in Service Delivery</a:t>
            </a:r>
            <a:endParaRPr lang="en-US" sz="1600" dirty="0">
              <a:solidFill>
                <a:schemeClr val="bg1"/>
              </a:solidFill>
            </a:endParaRPr>
          </a:p>
          <a:p>
            <a:pPr marL="285750" lvl="0" indent="-285750">
              <a:buFont typeface="Arial" panose="020B0604020202020204" pitchFamily="34" charset="0"/>
              <a:buChar char="•"/>
            </a:pPr>
            <a:r>
              <a:rPr lang="en-US" sz="1600" dirty="0">
                <a:solidFill>
                  <a:schemeClr val="bg1"/>
                </a:solidFill>
              </a:rPr>
              <a:t>Departments are actively using the Racial Equity Assessment Lens (REAL) to review policies, practices, services, and new initiatives.  Departments completed 19 Racial Equity Assessment Lens this year.  </a:t>
            </a:r>
          </a:p>
          <a:p>
            <a:pPr marL="285750" lvl="0" indent="-285750">
              <a:buFont typeface="Arial" panose="020B0604020202020204" pitchFamily="34" charset="0"/>
              <a:buChar char="•"/>
            </a:pPr>
            <a:r>
              <a:rPr lang="en-US" sz="1600" dirty="0">
                <a:solidFill>
                  <a:schemeClr val="bg1"/>
                </a:solidFill>
              </a:rPr>
              <a:t>The Pocket Question Practice was reviewed and enhanced this year with the addition of Climate Action questions, developed by the Town Manager’s Office intern. Departmental responses help inform Town Council decisions.  </a:t>
            </a:r>
          </a:p>
          <a:p>
            <a:pPr marL="285750" lvl="0" indent="-285750">
              <a:buFont typeface="Arial" panose="020B0604020202020204" pitchFamily="34" charset="0"/>
              <a:buChar char="•"/>
            </a:pPr>
            <a:r>
              <a:rPr lang="en-US" sz="1600" dirty="0">
                <a:solidFill>
                  <a:schemeClr val="bg1"/>
                </a:solidFill>
              </a:rPr>
              <a:t>CORE Team members continue reviewing departmental REALs and providing recommendations.</a:t>
            </a:r>
          </a:p>
          <a:p>
            <a:pPr marL="285750" lvl="0" indent="-285750">
              <a:buFont typeface="Arial" panose="020B0604020202020204" pitchFamily="34" charset="0"/>
              <a:buChar char="•"/>
            </a:pPr>
            <a:r>
              <a:rPr lang="en-US" sz="1600" dirty="0">
                <a:solidFill>
                  <a:schemeClr val="bg1"/>
                </a:solidFill>
              </a:rPr>
              <a:t>Departmental listening sessions were completed to gather staff insights, experiences, and feedback related to the Town’s race and equity efforts. The information collected can inform future support structures, training priorities, and professional development opportunities.</a:t>
            </a:r>
          </a:p>
          <a:p>
            <a:pPr lvl="0"/>
            <a:endParaRPr lang="en-US" sz="1600" dirty="0">
              <a:solidFill>
                <a:schemeClr val="bg1"/>
              </a:solidFill>
            </a:endParaRPr>
          </a:p>
          <a:p>
            <a:pPr marL="285750" lvl="0" indent="-285750">
              <a:buFont typeface="Arial" panose="020B0604020202020204" pitchFamily="34" charset="0"/>
              <a:buChar char="•"/>
            </a:pPr>
            <a:r>
              <a:rPr lang="en-US" sz="1600" dirty="0">
                <a:solidFill>
                  <a:schemeClr val="bg1"/>
                </a:solidFill>
              </a:rPr>
              <a:t>Earlier this year, the town began partnering with the Center for Policing Equity to analyze the Town’s policing data for potential data gaps, deficiencies, and remedies. In its initial work scope, the CPE engaged in a Data Gap Analysis, in which the various data points collected by the Carrboro Police Department during daily operations were collected and analyzed for ‘missing’ or incomplete variables compared for ‘data completeness’ against the total variables the CPE looks for, such as demographic information on officers, location data, and call type.  Key findings surfaced with recommendations for closing gaps.  Most recommendations overall emphasize adding more detail to reports, such as specific types of physical force used, adding a Mental Health Indicator to calls, and improving technologies to enhance possible detail.  </a:t>
            </a:r>
          </a:p>
          <a:p>
            <a:pPr marL="742950" lvl="1" indent="-285750">
              <a:buFont typeface="Arial" panose="020B0604020202020204" pitchFamily="34" charset="0"/>
              <a:buChar char="•"/>
            </a:pPr>
            <a:r>
              <a:rPr lang="en-US" sz="1600" dirty="0">
                <a:solidFill>
                  <a:schemeClr val="bg1"/>
                </a:solidFill>
              </a:rPr>
              <a:t>The Town holds the second highest % in Use of Force Data Completion among all CPE partners (86%)</a:t>
            </a:r>
          </a:p>
          <a:p>
            <a:pPr marL="742950" lvl="1" indent="-285750">
              <a:buFont typeface="Arial" panose="020B0604020202020204" pitchFamily="34" charset="0"/>
              <a:buChar char="•"/>
            </a:pPr>
            <a:r>
              <a:rPr lang="en-US" sz="1600" dirty="0">
                <a:solidFill>
                  <a:schemeClr val="bg1"/>
                </a:solidFill>
              </a:rPr>
              <a:t>The Town holds the highest % in Vehicle Stops Data Completion among all CPE partners (93%)</a:t>
            </a:r>
          </a:p>
        </p:txBody>
      </p:sp>
    </p:spTree>
    <p:extLst>
      <p:ext uri="{BB962C8B-B14F-4D97-AF65-F5344CB8AC3E}">
        <p14:creationId xmlns:p14="http://schemas.microsoft.com/office/powerpoint/2010/main" val="1014843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D7A3C-9E11-8CAA-D368-C909ACCF2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CEA13-4643-9DB3-EB6E-C642209380D4}"/>
              </a:ext>
            </a:extLst>
          </p:cNvPr>
          <p:cNvSpPr>
            <a:spLocks noGrp="1"/>
          </p:cNvSpPr>
          <p:nvPr>
            <p:ph type="title"/>
          </p:nvPr>
        </p:nvSpPr>
        <p:spPr>
          <a:xfrm>
            <a:off x="1066800" y="382360"/>
            <a:ext cx="10058400" cy="740933"/>
          </a:xfrm>
        </p:spPr>
        <p:txBody>
          <a:bodyPr>
            <a:normAutofit fontScale="90000"/>
          </a:bodyPr>
          <a:lstStyle/>
          <a:p>
            <a:pPr algn="ctr"/>
            <a:r>
              <a:rPr lang="en-US" dirty="0"/>
              <a:t>Town Manager’s Office</a:t>
            </a:r>
          </a:p>
        </p:txBody>
      </p:sp>
      <p:sp>
        <p:nvSpPr>
          <p:cNvPr id="3" name="TextBox 2">
            <a:extLst>
              <a:ext uri="{FF2B5EF4-FFF2-40B4-BE49-F238E27FC236}">
                <a16:creationId xmlns:a16="http://schemas.microsoft.com/office/drawing/2014/main" id="{B31DA70E-5F2F-346A-2528-4506C74DE376}"/>
              </a:ext>
            </a:extLst>
          </p:cNvPr>
          <p:cNvSpPr txBox="1"/>
          <p:nvPr/>
        </p:nvSpPr>
        <p:spPr>
          <a:xfrm>
            <a:off x="573471" y="1123293"/>
            <a:ext cx="10915650" cy="1815882"/>
          </a:xfrm>
          <a:prstGeom prst="rect">
            <a:avLst/>
          </a:prstGeom>
          <a:noFill/>
        </p:spPr>
        <p:txBody>
          <a:bodyPr wrap="square" rtlCol="0">
            <a:spAutoFit/>
          </a:bodyPr>
          <a:lstStyle/>
          <a:p>
            <a:pPr marL="285750" lvl="0" indent="-285750">
              <a:buFont typeface="Arial" panose="020B0604020202020204" pitchFamily="34" charset="0"/>
              <a:buChar char="•"/>
            </a:pPr>
            <a:r>
              <a:rPr lang="en-US" sz="1600" b="1" dirty="0">
                <a:solidFill>
                  <a:schemeClr val="bg1"/>
                </a:solidFill>
              </a:rPr>
              <a:t>Training, Professional Development and Other Opportunities </a:t>
            </a:r>
          </a:p>
          <a:p>
            <a:pPr marL="742950" lvl="1" indent="-285750">
              <a:buFont typeface="Arial" panose="020B0604020202020204" pitchFamily="34" charset="0"/>
              <a:buChar char="•"/>
            </a:pPr>
            <a:r>
              <a:rPr lang="en-US" sz="1600" dirty="0">
                <a:solidFill>
                  <a:schemeClr val="bg1"/>
                </a:solidFill>
              </a:rPr>
              <a:t>Town staff engaged in training opportunities and earned certifications through GARE, Race Forward, the Color of Education Summit, Academy to Innovate HR, and </a:t>
            </a:r>
            <a:r>
              <a:rPr lang="en-US" sz="1600" dirty="0" err="1">
                <a:solidFill>
                  <a:schemeClr val="bg1"/>
                </a:solidFill>
              </a:rPr>
              <a:t>Siembra</a:t>
            </a:r>
            <a:r>
              <a:rPr lang="en-US" sz="1600" dirty="0">
                <a:solidFill>
                  <a:schemeClr val="bg1"/>
                </a:solidFill>
              </a:rPr>
              <a:t> NC.</a:t>
            </a:r>
          </a:p>
          <a:p>
            <a:pPr lvl="0"/>
            <a:endParaRPr lang="en-US" sz="1600" dirty="0">
              <a:solidFill>
                <a:schemeClr val="bg1"/>
              </a:solidFill>
            </a:endParaRPr>
          </a:p>
          <a:p>
            <a:pPr marL="285750" lvl="0" indent="-285750">
              <a:buFont typeface="Arial" panose="020B0604020202020204" pitchFamily="34" charset="0"/>
              <a:buChar char="•"/>
            </a:pPr>
            <a:r>
              <a:rPr lang="en-US" sz="1600" dirty="0">
                <a:solidFill>
                  <a:schemeClr val="bg1"/>
                </a:solidFill>
              </a:rPr>
              <a:t>Carrboro was selected to participate in GARE’s Jurisdiction Evaluation Learning Exchange, joining 24 jurisdictions. Hosted by GARE, Ubuntu Research and Evaluation, Clear Impact, and Equal Measure, this year-long exchange focused on evaluation learning, tracking racial equity progress, and developing a framework for jurisdictions to use beginning in 2026.</a:t>
            </a:r>
          </a:p>
        </p:txBody>
      </p:sp>
      <p:pic>
        <p:nvPicPr>
          <p:cNvPr id="6" name="Picture 5">
            <a:extLst>
              <a:ext uri="{FF2B5EF4-FFF2-40B4-BE49-F238E27FC236}">
                <a16:creationId xmlns:a16="http://schemas.microsoft.com/office/drawing/2014/main" id="{78B1448E-F258-F2BD-25E1-A6670CB2901E}"/>
              </a:ext>
            </a:extLst>
          </p:cNvPr>
          <p:cNvPicPr>
            <a:picLocks noChangeAspect="1"/>
          </p:cNvPicPr>
          <p:nvPr/>
        </p:nvPicPr>
        <p:blipFill>
          <a:blip r:embed="rId2"/>
          <a:stretch>
            <a:fillRect/>
          </a:stretch>
        </p:blipFill>
        <p:spPr>
          <a:xfrm>
            <a:off x="702879" y="2890391"/>
            <a:ext cx="2766078" cy="1071075"/>
          </a:xfrm>
          <a:prstGeom prst="rect">
            <a:avLst/>
          </a:prstGeom>
        </p:spPr>
      </p:pic>
      <p:sp>
        <p:nvSpPr>
          <p:cNvPr id="8" name="TextBox 7">
            <a:extLst>
              <a:ext uri="{FF2B5EF4-FFF2-40B4-BE49-F238E27FC236}">
                <a16:creationId xmlns:a16="http://schemas.microsoft.com/office/drawing/2014/main" id="{3751EA31-20C7-712E-0A99-641ECE52966D}"/>
              </a:ext>
            </a:extLst>
          </p:cNvPr>
          <p:cNvSpPr txBox="1"/>
          <p:nvPr/>
        </p:nvSpPr>
        <p:spPr>
          <a:xfrm>
            <a:off x="573471" y="4038435"/>
            <a:ext cx="11019994"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bg1"/>
                </a:solidFill>
              </a:rPr>
              <a:t>Carrboro Rise </a:t>
            </a:r>
            <a:r>
              <a:rPr lang="en-US" sz="1600" dirty="0">
                <a:solidFill>
                  <a:schemeClr val="bg1"/>
                </a:solidFill>
              </a:rPr>
              <a:t>is a 10-week program launched in 2025, in partnership with Carrboro High School, to introduce students to the inner workings of local government. Each week, department heads from across the organization visited the class to share insights about their roles, responsibilities, and career paths. Students participated in informational sessions paired with hands-on, engaging activities designed to deepen their understanding of public service..</a:t>
            </a:r>
          </a:p>
        </p:txBody>
      </p:sp>
      <p:sp>
        <p:nvSpPr>
          <p:cNvPr id="9" name="TextBox 8">
            <a:extLst>
              <a:ext uri="{FF2B5EF4-FFF2-40B4-BE49-F238E27FC236}">
                <a16:creationId xmlns:a16="http://schemas.microsoft.com/office/drawing/2014/main" id="{7D1F8785-822E-F6A5-E898-5899B96A1348}"/>
              </a:ext>
            </a:extLst>
          </p:cNvPr>
          <p:cNvSpPr txBox="1"/>
          <p:nvPr/>
        </p:nvSpPr>
        <p:spPr>
          <a:xfrm>
            <a:off x="3609891" y="2922733"/>
            <a:ext cx="8008638" cy="1077218"/>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chemeClr val="bg1"/>
                </a:solidFill>
              </a:rPr>
              <a:t> </a:t>
            </a:r>
            <a:r>
              <a:rPr lang="en-US" sz="1600" b="1" dirty="0">
                <a:solidFill>
                  <a:schemeClr val="bg1"/>
                </a:solidFill>
              </a:rPr>
              <a:t>Carrboro’s Community Voices Series</a:t>
            </a:r>
            <a:r>
              <a:rPr lang="en-US" sz="1600" dirty="0">
                <a:solidFill>
                  <a:schemeClr val="bg1"/>
                </a:solidFill>
              </a:rPr>
              <a:t>, Each month, employees gather to listen, learn, and connect with community organizations, businesses, and residents who share their stories, community impact, partnership opportunities, and ideas for building a stronger community together.</a:t>
            </a:r>
          </a:p>
        </p:txBody>
      </p:sp>
      <p:sp>
        <p:nvSpPr>
          <p:cNvPr id="10" name="TextBox 9">
            <a:extLst>
              <a:ext uri="{FF2B5EF4-FFF2-40B4-BE49-F238E27FC236}">
                <a16:creationId xmlns:a16="http://schemas.microsoft.com/office/drawing/2014/main" id="{BDF01F4B-BCD9-017D-D3C6-67CC78DF578B}"/>
              </a:ext>
            </a:extLst>
          </p:cNvPr>
          <p:cNvSpPr txBox="1"/>
          <p:nvPr/>
        </p:nvSpPr>
        <p:spPr>
          <a:xfrm>
            <a:off x="716943" y="5222297"/>
            <a:ext cx="10408257"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bg1"/>
                </a:solidFill>
              </a:rPr>
              <a:t>Racial Equity Commission Work</a:t>
            </a:r>
          </a:p>
          <a:p>
            <a:pPr marL="742950" lvl="1" indent="-285750">
              <a:buFont typeface="Arial" panose="020B0604020202020204" pitchFamily="34" charset="0"/>
              <a:buChar char="•"/>
            </a:pPr>
            <a:r>
              <a:rPr lang="en-US" sz="1600" dirty="0">
                <a:solidFill>
                  <a:schemeClr val="bg1"/>
                </a:solidFill>
              </a:rPr>
              <a:t>Continue reviewing departmental REALs and providing recommendations.</a:t>
            </a:r>
          </a:p>
          <a:p>
            <a:pPr marL="742950" lvl="1" indent="-285750">
              <a:buFont typeface="Arial" panose="020B0604020202020204" pitchFamily="34" charset="0"/>
              <a:buChar char="•"/>
            </a:pPr>
            <a:r>
              <a:rPr lang="en-US" sz="1600" dirty="0">
                <a:solidFill>
                  <a:schemeClr val="bg1"/>
                </a:solidFill>
              </a:rPr>
              <a:t>Tabled at the Carrboro-Chapel Hill Juneteenth Celebration.</a:t>
            </a:r>
          </a:p>
          <a:p>
            <a:pPr marL="742950" lvl="1" indent="-285750">
              <a:buFont typeface="Arial" panose="020B0604020202020204" pitchFamily="34" charset="0"/>
              <a:buChar char="•"/>
            </a:pPr>
            <a:r>
              <a:rPr lang="en-US" sz="1600" dirty="0">
                <a:solidFill>
                  <a:schemeClr val="bg1"/>
                </a:solidFill>
              </a:rPr>
              <a:t>Exploring opportunities for new Carrboro Truth Plaques.</a:t>
            </a:r>
          </a:p>
        </p:txBody>
      </p:sp>
    </p:spTree>
    <p:extLst>
      <p:ext uri="{BB962C8B-B14F-4D97-AF65-F5344CB8AC3E}">
        <p14:creationId xmlns:p14="http://schemas.microsoft.com/office/powerpoint/2010/main" val="373227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BE024-0220-94BF-70DB-EC412CDC6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6E1B3-AB07-6F21-D79B-5D0AC35B66B7}"/>
              </a:ext>
            </a:extLst>
          </p:cNvPr>
          <p:cNvSpPr>
            <a:spLocks noGrp="1"/>
          </p:cNvSpPr>
          <p:nvPr>
            <p:ph type="title"/>
          </p:nvPr>
        </p:nvSpPr>
        <p:spPr>
          <a:xfrm>
            <a:off x="453957" y="596907"/>
            <a:ext cx="10058400" cy="852251"/>
          </a:xfrm>
        </p:spPr>
        <p:txBody>
          <a:bodyPr/>
          <a:lstStyle/>
          <a:p>
            <a:pPr algn="ctr"/>
            <a:r>
              <a:rPr lang="en-US" dirty="0"/>
              <a:t>Human Resources</a:t>
            </a:r>
          </a:p>
        </p:txBody>
      </p:sp>
      <p:pic>
        <p:nvPicPr>
          <p:cNvPr id="5" name="Content Placeholder 4" descr="A group of people standing around a fire hydrant&#10;&#10;AI-generated content may be incorrect.">
            <a:extLst>
              <a:ext uri="{FF2B5EF4-FFF2-40B4-BE49-F238E27FC236}">
                <a16:creationId xmlns:a16="http://schemas.microsoft.com/office/drawing/2014/main" id="{967E1E89-44E5-E67D-AE49-8E7BBC503456}"/>
              </a:ext>
            </a:extLst>
          </p:cNvPr>
          <p:cNvPicPr>
            <a:picLocks noGrp="1" noChangeAspect="1"/>
          </p:cNvPicPr>
          <p:nvPr>
            <p:ph idx="1"/>
          </p:nvPr>
        </p:nvPicPr>
        <p:blipFill>
          <a:blip r:embed="rId2"/>
          <a:stretch>
            <a:fillRect/>
          </a:stretch>
        </p:blipFill>
        <p:spPr>
          <a:xfrm>
            <a:off x="8083515" y="596907"/>
            <a:ext cx="3544154" cy="2362193"/>
          </a:xfrm>
        </p:spPr>
      </p:pic>
      <p:pic>
        <p:nvPicPr>
          <p:cNvPr id="7" name="Picture 6" descr="A picture containing bicycle, person, indoor, bicycling&#10;&#10;AI-generated content may be incorrect.">
            <a:extLst>
              <a:ext uri="{FF2B5EF4-FFF2-40B4-BE49-F238E27FC236}">
                <a16:creationId xmlns:a16="http://schemas.microsoft.com/office/drawing/2014/main" id="{6BE577ED-527D-97A1-4054-A42988E7D191}"/>
              </a:ext>
            </a:extLst>
          </p:cNvPr>
          <p:cNvPicPr>
            <a:picLocks noChangeAspect="1"/>
          </p:cNvPicPr>
          <p:nvPr/>
        </p:nvPicPr>
        <p:blipFill>
          <a:blip r:embed="rId3"/>
          <a:stretch>
            <a:fillRect/>
          </a:stretch>
        </p:blipFill>
        <p:spPr>
          <a:xfrm>
            <a:off x="7363838" y="3301993"/>
            <a:ext cx="4194476" cy="2959100"/>
          </a:xfrm>
          <a:prstGeom prst="rect">
            <a:avLst/>
          </a:prstGeom>
        </p:spPr>
      </p:pic>
      <p:sp>
        <p:nvSpPr>
          <p:cNvPr id="11" name="TextBox 10">
            <a:extLst>
              <a:ext uri="{FF2B5EF4-FFF2-40B4-BE49-F238E27FC236}">
                <a16:creationId xmlns:a16="http://schemas.microsoft.com/office/drawing/2014/main" id="{2B60BB49-FA35-15EF-988A-CC7CE1B20F27}"/>
              </a:ext>
            </a:extLst>
          </p:cNvPr>
          <p:cNvSpPr txBox="1"/>
          <p:nvPr/>
        </p:nvSpPr>
        <p:spPr>
          <a:xfrm>
            <a:off x="564331" y="1226519"/>
            <a:ext cx="6575940" cy="3570208"/>
          </a:xfrm>
          <a:prstGeom prst="rect">
            <a:avLst/>
          </a:prstGeom>
          <a:noFill/>
        </p:spPr>
        <p:txBody>
          <a:bodyPr wrap="square" rtlCol="0">
            <a:spAutoFit/>
          </a:bodyPr>
          <a:lstStyle/>
          <a:p>
            <a:r>
              <a:rPr lang="en-US" sz="1600" dirty="0">
                <a:solidFill>
                  <a:schemeClr val="bg1"/>
                </a:solidFill>
              </a:rPr>
              <a:t>Over the past year, the HR Team advanced the Town’s commitment to equity by strengthening inclusive hiring practices, supporting employee wellbeing, increasing access to information, and fostering a workplace culture where all employees feel valued and respected. Our focus is to make the Town a place where people with different backgrounds and needs can show up, feel supported, and succeed, and where we actively address barriers when they arise.</a:t>
            </a:r>
          </a:p>
          <a:p>
            <a:r>
              <a:rPr lang="en-US" sz="1600" dirty="0">
                <a:solidFill>
                  <a:schemeClr val="bg1"/>
                </a:solidFill>
              </a:rPr>
              <a:t> </a:t>
            </a:r>
          </a:p>
          <a:p>
            <a:r>
              <a:rPr lang="en-US" sz="1600" b="1" dirty="0">
                <a:solidFill>
                  <a:schemeClr val="bg1"/>
                </a:solidFill>
              </a:rPr>
              <a:t>Expanded representation and access-recruitment </a:t>
            </a:r>
            <a:endParaRPr lang="en-US" sz="1600" dirty="0">
              <a:solidFill>
                <a:schemeClr val="bg1"/>
              </a:solidFill>
            </a:endParaRPr>
          </a:p>
          <a:p>
            <a:pPr lvl="0"/>
            <a:r>
              <a:rPr lang="en-US" sz="1600" dirty="0">
                <a:solidFill>
                  <a:schemeClr val="bg1"/>
                </a:solidFill>
              </a:rPr>
              <a:t>Participation in job fairs and professional networks, including NC Works, Coastal Plains, Handshake, GARE, and NCLM. </a:t>
            </a:r>
          </a:p>
          <a:p>
            <a:pPr lvl="0"/>
            <a:r>
              <a:rPr lang="en-US" sz="1600" dirty="0">
                <a:solidFill>
                  <a:schemeClr val="bg1"/>
                </a:solidFill>
              </a:rPr>
              <a:t>Broadened applicant pools and increased visibility as an inclusive municipal employer. </a:t>
            </a:r>
          </a:p>
          <a:p>
            <a:endParaRPr lang="en-US" dirty="0"/>
          </a:p>
        </p:txBody>
      </p:sp>
      <p:graphicFrame>
        <p:nvGraphicFramePr>
          <p:cNvPr id="12" name="Table 11">
            <a:extLst>
              <a:ext uri="{FF2B5EF4-FFF2-40B4-BE49-F238E27FC236}">
                <a16:creationId xmlns:a16="http://schemas.microsoft.com/office/drawing/2014/main" id="{7F75BA47-A40D-5B9C-D9C9-F1967BF16AF1}"/>
              </a:ext>
            </a:extLst>
          </p:cNvPr>
          <p:cNvGraphicFramePr>
            <a:graphicFrameLocks noGrp="1"/>
          </p:cNvGraphicFramePr>
          <p:nvPr>
            <p:extLst>
              <p:ext uri="{D42A27DB-BD31-4B8C-83A1-F6EECF244321}">
                <p14:modId xmlns:p14="http://schemas.microsoft.com/office/powerpoint/2010/main" val="2909131208"/>
              </p:ext>
            </p:extLst>
          </p:nvPr>
        </p:nvGraphicFramePr>
        <p:xfrm>
          <a:off x="633686" y="4555670"/>
          <a:ext cx="6051155" cy="1741337"/>
        </p:xfrm>
        <a:graphic>
          <a:graphicData uri="http://schemas.openxmlformats.org/drawingml/2006/table">
            <a:tbl>
              <a:tblPr firstRow="1" firstCol="1" bandRow="1">
                <a:tableStyleId>{5C22544A-7EE6-4342-B048-85BDC9FD1C3A}</a:tableStyleId>
              </a:tblPr>
              <a:tblGrid>
                <a:gridCol w="1784736">
                  <a:extLst>
                    <a:ext uri="{9D8B030D-6E8A-4147-A177-3AD203B41FA5}">
                      <a16:colId xmlns:a16="http://schemas.microsoft.com/office/drawing/2014/main" val="754727048"/>
                    </a:ext>
                  </a:extLst>
                </a:gridCol>
                <a:gridCol w="123707">
                  <a:extLst>
                    <a:ext uri="{9D8B030D-6E8A-4147-A177-3AD203B41FA5}">
                      <a16:colId xmlns:a16="http://schemas.microsoft.com/office/drawing/2014/main" val="1498353200"/>
                    </a:ext>
                  </a:extLst>
                </a:gridCol>
                <a:gridCol w="490506">
                  <a:extLst>
                    <a:ext uri="{9D8B030D-6E8A-4147-A177-3AD203B41FA5}">
                      <a16:colId xmlns:a16="http://schemas.microsoft.com/office/drawing/2014/main" val="3614620699"/>
                    </a:ext>
                  </a:extLst>
                </a:gridCol>
                <a:gridCol w="567333">
                  <a:extLst>
                    <a:ext uri="{9D8B030D-6E8A-4147-A177-3AD203B41FA5}">
                      <a16:colId xmlns:a16="http://schemas.microsoft.com/office/drawing/2014/main" val="3942489332"/>
                    </a:ext>
                  </a:extLst>
                </a:gridCol>
                <a:gridCol w="1950207">
                  <a:extLst>
                    <a:ext uri="{9D8B030D-6E8A-4147-A177-3AD203B41FA5}">
                      <a16:colId xmlns:a16="http://schemas.microsoft.com/office/drawing/2014/main" val="189202342"/>
                    </a:ext>
                  </a:extLst>
                </a:gridCol>
                <a:gridCol w="567333">
                  <a:extLst>
                    <a:ext uri="{9D8B030D-6E8A-4147-A177-3AD203B41FA5}">
                      <a16:colId xmlns:a16="http://schemas.microsoft.com/office/drawing/2014/main" val="4063846749"/>
                    </a:ext>
                  </a:extLst>
                </a:gridCol>
                <a:gridCol w="567333">
                  <a:extLst>
                    <a:ext uri="{9D8B030D-6E8A-4147-A177-3AD203B41FA5}">
                      <a16:colId xmlns:a16="http://schemas.microsoft.com/office/drawing/2014/main" val="441722951"/>
                    </a:ext>
                  </a:extLst>
                </a:gridCol>
              </a:tblGrid>
              <a:tr h="178797">
                <a:tc gridSpan="2">
                  <a:txBody>
                    <a:bodyPr/>
                    <a:lstStyle/>
                    <a:p>
                      <a:pPr marL="0" marR="0">
                        <a:lnSpc>
                          <a:spcPct val="107000"/>
                        </a:lnSpc>
                        <a:spcAft>
                          <a:spcPts val="800"/>
                        </a:spcAft>
                        <a:buNone/>
                      </a:pPr>
                      <a:r>
                        <a:rPr lang="en-US" sz="1100">
                          <a:effectLst/>
                        </a:rPr>
                        <a:t>Total Hires Jul 2024-Jun 2025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Total Hires Jul 2025-present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56601479"/>
                  </a:ext>
                </a:extLst>
              </a:tr>
              <a:tr h="201086">
                <a:tc>
                  <a:txBody>
                    <a:bodyPr/>
                    <a:lstStyle/>
                    <a:p>
                      <a:pPr marL="0" marR="0">
                        <a:lnSpc>
                          <a:spcPct val="107000"/>
                        </a:lnSpc>
                        <a:spcAft>
                          <a:spcPts val="800"/>
                        </a:spcAft>
                        <a:buNone/>
                      </a:pPr>
                      <a:r>
                        <a:rPr lang="en-US" sz="1100">
                          <a:effectLst/>
                        </a:rPr>
                        <a:t>Caucasian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63.49%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76.92%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20787716"/>
                  </a:ext>
                </a:extLst>
              </a:tr>
              <a:tr h="178797">
                <a:tc>
                  <a:txBody>
                    <a:bodyPr/>
                    <a:lstStyle/>
                    <a:p>
                      <a:pPr marL="0" marR="0">
                        <a:lnSpc>
                          <a:spcPct val="107000"/>
                        </a:lnSpc>
                        <a:spcAft>
                          <a:spcPts val="800"/>
                        </a:spcAft>
                        <a:buNone/>
                      </a:pPr>
                      <a:r>
                        <a:rPr lang="en-US" sz="1100">
                          <a:effectLst/>
                        </a:rPr>
                        <a:t>African American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dirty="0">
                          <a:effectLst/>
                        </a:rPr>
                        <a:t>19.05%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15.38%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76295857"/>
                  </a:ext>
                </a:extLst>
              </a:tr>
              <a:tr h="202637">
                <a:tc>
                  <a:txBody>
                    <a:bodyPr/>
                    <a:lstStyle/>
                    <a:p>
                      <a:pPr marL="0" marR="0">
                        <a:lnSpc>
                          <a:spcPct val="107000"/>
                        </a:lnSpc>
                        <a:spcAft>
                          <a:spcPts val="800"/>
                        </a:spcAft>
                        <a:buNone/>
                      </a:pPr>
                      <a:r>
                        <a:rPr lang="en-US" sz="1100">
                          <a:effectLst/>
                        </a:rPr>
                        <a:t>Hispanic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7.94%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7.69%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72813309"/>
                  </a:ext>
                </a:extLst>
              </a:tr>
              <a:tr h="199009">
                <a:tc>
                  <a:txBody>
                    <a:bodyPr/>
                    <a:lstStyle/>
                    <a:p>
                      <a:pPr marL="0" marR="0">
                        <a:lnSpc>
                          <a:spcPct val="107000"/>
                        </a:lnSpc>
                        <a:spcAft>
                          <a:spcPts val="800"/>
                        </a:spcAft>
                        <a:buNone/>
                      </a:pPr>
                      <a:r>
                        <a:rPr lang="en-US" sz="1100">
                          <a:effectLst/>
                        </a:rPr>
                        <a:t>Asian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4.76%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8183277"/>
                  </a:ext>
                </a:extLst>
              </a:tr>
              <a:tr h="190717">
                <a:tc>
                  <a:txBody>
                    <a:bodyPr/>
                    <a:lstStyle/>
                    <a:p>
                      <a:pPr marL="0" marR="0">
                        <a:lnSpc>
                          <a:spcPct val="107000"/>
                        </a:lnSpc>
                        <a:spcAft>
                          <a:spcPts val="800"/>
                        </a:spcAft>
                        <a:buNone/>
                      </a:pPr>
                      <a:r>
                        <a:rPr lang="en-US" sz="1100">
                          <a:effectLst/>
                        </a:rPr>
                        <a:t>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93295554"/>
                  </a:ext>
                </a:extLst>
              </a:tr>
              <a:tr h="182425">
                <a:tc>
                  <a:txBody>
                    <a:bodyPr/>
                    <a:lstStyle/>
                    <a:p>
                      <a:pPr marL="0" marR="0">
                        <a:lnSpc>
                          <a:spcPct val="107000"/>
                        </a:lnSpc>
                        <a:spcAft>
                          <a:spcPts val="800"/>
                        </a:spcAft>
                        <a:buNone/>
                      </a:pPr>
                      <a:r>
                        <a:rPr lang="en-US" sz="1100">
                          <a:effectLst/>
                        </a:rPr>
                        <a:t>American Indian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a:effectLst/>
                        </a:rPr>
                        <a:t>1.59%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17509068"/>
                  </a:ext>
                </a:extLst>
              </a:tr>
              <a:tr h="187947">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07106145"/>
                  </a:ext>
                </a:extLst>
              </a:tr>
              <a:tr h="219922">
                <a:tc>
                  <a:txBody>
                    <a:bodyPr/>
                    <a:lstStyle/>
                    <a:p>
                      <a:pPr marL="0" marR="0">
                        <a:lnSpc>
                          <a:spcPct val="107000"/>
                        </a:lnSpc>
                        <a:spcAft>
                          <a:spcPts val="800"/>
                        </a:spcAft>
                        <a:buNone/>
                      </a:pPr>
                      <a:r>
                        <a:rPr lang="en-US" sz="1100">
                          <a:effectLst/>
                        </a:rPr>
                        <a:t>BIPOC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nSpc>
                          <a:spcPct val="107000"/>
                        </a:lnSpc>
                        <a:spcAft>
                          <a:spcPts val="800"/>
                        </a:spcAft>
                        <a:buNone/>
                      </a:pPr>
                      <a:r>
                        <a:rPr lang="en-US" sz="1100">
                          <a:effectLst/>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07000"/>
                        </a:lnSpc>
                        <a:spcAft>
                          <a:spcPts val="800"/>
                        </a:spcAft>
                        <a:buNone/>
                      </a:pPr>
                      <a:r>
                        <a:rPr lang="en-US" sz="1100" dirty="0">
                          <a:effectLst/>
                        </a:rPr>
                        <a:t>36.51%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buNone/>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100" dirty="0">
                          <a:effectLst/>
                        </a:rPr>
                        <a:t>23.08%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13466691"/>
                  </a:ext>
                </a:extLst>
              </a:tr>
            </a:tbl>
          </a:graphicData>
        </a:graphic>
      </p:graphicFrame>
    </p:spTree>
    <p:extLst>
      <p:ext uri="{BB962C8B-B14F-4D97-AF65-F5344CB8AC3E}">
        <p14:creationId xmlns:p14="http://schemas.microsoft.com/office/powerpoint/2010/main" val="22278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1772C-2547-6D67-7056-49BCE9084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175A4-23E4-D1A2-0B33-57733508D556}"/>
              </a:ext>
            </a:extLst>
          </p:cNvPr>
          <p:cNvSpPr>
            <a:spLocks noGrp="1"/>
          </p:cNvSpPr>
          <p:nvPr>
            <p:ph type="title"/>
          </p:nvPr>
        </p:nvSpPr>
        <p:spPr>
          <a:xfrm>
            <a:off x="1066800" y="382360"/>
            <a:ext cx="10058400" cy="740933"/>
          </a:xfrm>
        </p:spPr>
        <p:txBody>
          <a:bodyPr>
            <a:normAutofit fontScale="90000"/>
          </a:bodyPr>
          <a:lstStyle/>
          <a:p>
            <a:pPr algn="ctr"/>
            <a:r>
              <a:rPr lang="en-US" dirty="0"/>
              <a:t>Town Manager’s Office</a:t>
            </a:r>
          </a:p>
        </p:txBody>
      </p:sp>
      <p:sp>
        <p:nvSpPr>
          <p:cNvPr id="3" name="TextBox 2">
            <a:extLst>
              <a:ext uri="{FF2B5EF4-FFF2-40B4-BE49-F238E27FC236}">
                <a16:creationId xmlns:a16="http://schemas.microsoft.com/office/drawing/2014/main" id="{0F02FDC5-3438-0E60-1412-981AB16BC87F}"/>
              </a:ext>
            </a:extLst>
          </p:cNvPr>
          <p:cNvSpPr txBox="1"/>
          <p:nvPr/>
        </p:nvSpPr>
        <p:spPr>
          <a:xfrm>
            <a:off x="1987825" y="1123293"/>
            <a:ext cx="9501295" cy="2062103"/>
          </a:xfrm>
          <a:prstGeom prst="rect">
            <a:avLst/>
          </a:prstGeom>
          <a:noFill/>
        </p:spPr>
        <p:txBody>
          <a:bodyPr wrap="square" rtlCol="0">
            <a:spAutoFit/>
          </a:bodyPr>
          <a:lstStyle/>
          <a:p>
            <a:pPr marL="285750" lvl="0" indent="-285750">
              <a:buFont typeface="Arial" panose="020B0604020202020204" pitchFamily="34" charset="0"/>
              <a:buChar char="•"/>
            </a:pPr>
            <a:r>
              <a:rPr lang="en-US" sz="1600" b="1" dirty="0">
                <a:solidFill>
                  <a:schemeClr val="bg1"/>
                </a:solidFill>
              </a:rPr>
              <a:t>Leadership and Representation</a:t>
            </a:r>
          </a:p>
          <a:p>
            <a:pPr marL="285750" lvl="0" indent="-285750">
              <a:buFont typeface="Arial" panose="020B0604020202020204" pitchFamily="34" charset="0"/>
              <a:buChar char="•"/>
            </a:pPr>
            <a:r>
              <a:rPr lang="en-US" sz="1600" dirty="0">
                <a:solidFill>
                  <a:schemeClr val="bg1"/>
                </a:solidFill>
              </a:rPr>
              <a:t>The Mayor and staff provides leadership on the Executive Board of the Chapel Hill-Carrboro Branch of the NAACP and as Second Vice President.  </a:t>
            </a:r>
          </a:p>
          <a:p>
            <a:pPr marL="285750" lvl="0" indent="-285750">
              <a:buFont typeface="Arial" panose="020B0604020202020204" pitchFamily="34" charset="0"/>
              <a:buChar char="•"/>
            </a:pPr>
            <a:r>
              <a:rPr lang="en-US" sz="1600" dirty="0">
                <a:solidFill>
                  <a:schemeClr val="bg1"/>
                </a:solidFill>
              </a:rPr>
              <a:t>Staff serves as a representative of the International City/County Management Association (ICMA) Equity Officer Cohort.</a:t>
            </a:r>
            <a:endParaRPr lang="en-US" sz="1600" b="1" dirty="0">
              <a:solidFill>
                <a:schemeClr val="bg1"/>
              </a:solidFill>
            </a:endParaRPr>
          </a:p>
          <a:p>
            <a:pPr marL="285750" lvl="0" indent="-285750">
              <a:buFont typeface="Arial" panose="020B0604020202020204" pitchFamily="34" charset="0"/>
              <a:buChar char="•"/>
            </a:pPr>
            <a:r>
              <a:rPr lang="en-US" sz="1600" dirty="0">
                <a:solidFill>
                  <a:schemeClr val="bg1"/>
                </a:solidFill>
              </a:rPr>
              <a:t>Staff appeared as a guest on WCHL’s “Forum on the Hill: Community Conversations” with Andrew Stuckey, throughout the year, a series dedicated to community issues related to diversity, equity, inclusion, and social justice. Community awareness, understanding, and allyship remain central themes. </a:t>
            </a:r>
          </a:p>
        </p:txBody>
      </p:sp>
      <p:sp>
        <p:nvSpPr>
          <p:cNvPr id="8" name="TextBox 7">
            <a:extLst>
              <a:ext uri="{FF2B5EF4-FFF2-40B4-BE49-F238E27FC236}">
                <a16:creationId xmlns:a16="http://schemas.microsoft.com/office/drawing/2014/main" id="{1343381C-C9E0-DEA3-C4B3-4E1F91C06A39}"/>
              </a:ext>
            </a:extLst>
          </p:cNvPr>
          <p:cNvSpPr txBox="1"/>
          <p:nvPr/>
        </p:nvSpPr>
        <p:spPr>
          <a:xfrm>
            <a:off x="469126" y="3433651"/>
            <a:ext cx="11019994" cy="280076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bg1"/>
                </a:solidFill>
              </a:rPr>
              <a:t>Orange County Digital Opportunity Plan, </a:t>
            </a:r>
            <a:r>
              <a:rPr lang="en-US" sz="1600" dirty="0">
                <a:solidFill>
                  <a:schemeClr val="bg1"/>
                </a:solidFill>
              </a:rPr>
              <a:t>Staff serves as Town representatives for the steering committee alongside the Central Pines Regional Council, Orange County staff and agencies, and local government partners.</a:t>
            </a:r>
          </a:p>
          <a:p>
            <a:pPr marL="285750" indent="-285750">
              <a:buFont typeface="Arial" panose="020B0604020202020204" pitchFamily="34" charset="0"/>
              <a:buChar char="•"/>
            </a:pPr>
            <a:r>
              <a:rPr lang="en-US" sz="1600" dirty="0">
                <a:solidFill>
                  <a:schemeClr val="bg1"/>
                </a:solidFill>
              </a:rPr>
              <a:t>Staff participated in GARE’s nine-month Inaugural Southern Innovation Community, alongside practitioners from North Carolina, Florida, and Texas.  The cohort explored key insights, lessons, and strategies for advancing racial equity in government and developed new tool - </a:t>
            </a:r>
            <a:r>
              <a:rPr lang="en-US" sz="1600" dirty="0">
                <a:solidFill>
                  <a:schemeClr val="bg1"/>
                </a:solidFill>
                <a:hlinkClick r:id="rId2"/>
              </a:rPr>
              <a:t>Southern Strategies Playbook</a:t>
            </a: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Staff contributed a written reflection, “</a:t>
            </a:r>
            <a:r>
              <a:rPr lang="en-US" sz="1600" dirty="0">
                <a:solidFill>
                  <a:schemeClr val="bg1"/>
                </a:solidFill>
                <a:hlinkClick r:id="rId3"/>
              </a:rPr>
              <a:t>How to Build a Path for People to Follow</a:t>
            </a:r>
            <a:r>
              <a:rPr lang="en-US" sz="1600" dirty="0">
                <a:solidFill>
                  <a:schemeClr val="bg1"/>
                </a:solidFill>
              </a:rPr>
              <a:t>,” published on the GARE blog in January. </a:t>
            </a:r>
          </a:p>
          <a:p>
            <a:pPr marL="285750" indent="-285750">
              <a:buFont typeface="Arial" panose="020B0604020202020204" pitchFamily="34" charset="0"/>
              <a:buChar char="•"/>
            </a:pPr>
            <a:r>
              <a:rPr lang="en-US" sz="1600" dirty="0">
                <a:solidFill>
                  <a:schemeClr val="bg1"/>
                </a:solidFill>
              </a:rPr>
              <a:t>Presentation to the Orange County Communicators Work Group, Race and Equity Team joined the Communications and Engagement Department to present “Sharing Ideas for Inclusive Community Engagement” a working outline for a community engagement plan.</a:t>
            </a:r>
          </a:p>
          <a:p>
            <a:pPr marL="285750" indent="-285750">
              <a:buFont typeface="Arial" panose="020B0604020202020204" pitchFamily="34" charset="0"/>
              <a:buChar char="•"/>
            </a:pPr>
            <a:r>
              <a:rPr lang="en-US" sz="1600" dirty="0">
                <a:solidFill>
                  <a:schemeClr val="bg1"/>
                </a:solidFill>
              </a:rPr>
              <a:t>The Race and Equity Office partnered with Alpha Kappa Alpha Sorority, Incorporated to host a community event promoting mental health awareness and supporting practices of collective care.  Over 50 members of the community participated. </a:t>
            </a:r>
          </a:p>
        </p:txBody>
      </p:sp>
      <p:sp>
        <p:nvSpPr>
          <p:cNvPr id="9" name="TextBox 8">
            <a:extLst>
              <a:ext uri="{FF2B5EF4-FFF2-40B4-BE49-F238E27FC236}">
                <a16:creationId xmlns:a16="http://schemas.microsoft.com/office/drawing/2014/main" id="{CBD04515-3F50-9ADE-857D-3B268F251EE0}"/>
              </a:ext>
            </a:extLst>
          </p:cNvPr>
          <p:cNvSpPr txBox="1"/>
          <p:nvPr/>
        </p:nvSpPr>
        <p:spPr>
          <a:xfrm>
            <a:off x="5168346" y="382360"/>
            <a:ext cx="7195930" cy="338554"/>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chemeClr val="bg1"/>
                </a:solidFill>
              </a:rPr>
              <a:t> </a:t>
            </a:r>
          </a:p>
        </p:txBody>
      </p:sp>
      <p:pic>
        <p:nvPicPr>
          <p:cNvPr id="10" name="Picture 9">
            <a:extLst>
              <a:ext uri="{FF2B5EF4-FFF2-40B4-BE49-F238E27FC236}">
                <a16:creationId xmlns:a16="http://schemas.microsoft.com/office/drawing/2014/main" id="{A05040AD-90D2-7520-ED04-E24E4365F385}"/>
              </a:ext>
            </a:extLst>
          </p:cNvPr>
          <p:cNvPicPr>
            <a:picLocks noChangeAspect="1"/>
          </p:cNvPicPr>
          <p:nvPr/>
        </p:nvPicPr>
        <p:blipFill>
          <a:blip r:embed="rId4"/>
          <a:stretch>
            <a:fillRect/>
          </a:stretch>
        </p:blipFill>
        <p:spPr>
          <a:xfrm>
            <a:off x="479608" y="382360"/>
            <a:ext cx="1380636" cy="1365466"/>
          </a:xfrm>
          <a:prstGeom prst="rect">
            <a:avLst/>
          </a:prstGeom>
        </p:spPr>
      </p:pic>
      <p:pic>
        <p:nvPicPr>
          <p:cNvPr id="11" name="Picture 10">
            <a:extLst>
              <a:ext uri="{FF2B5EF4-FFF2-40B4-BE49-F238E27FC236}">
                <a16:creationId xmlns:a16="http://schemas.microsoft.com/office/drawing/2014/main" id="{A7F21D34-0736-7070-DF1D-7DB49752E7D8}"/>
              </a:ext>
            </a:extLst>
          </p:cNvPr>
          <p:cNvPicPr>
            <a:picLocks noChangeAspect="1"/>
          </p:cNvPicPr>
          <p:nvPr/>
        </p:nvPicPr>
        <p:blipFill>
          <a:blip r:embed="rId5"/>
          <a:stretch>
            <a:fillRect/>
          </a:stretch>
        </p:blipFill>
        <p:spPr>
          <a:xfrm>
            <a:off x="288239" y="1983428"/>
            <a:ext cx="1635795" cy="1122232"/>
          </a:xfrm>
          <a:prstGeom prst="rect">
            <a:avLst/>
          </a:prstGeom>
        </p:spPr>
      </p:pic>
    </p:spTree>
    <p:extLst>
      <p:ext uri="{BB962C8B-B14F-4D97-AF65-F5344CB8AC3E}">
        <p14:creationId xmlns:p14="http://schemas.microsoft.com/office/powerpoint/2010/main" val="3392411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28E1-5083-B8A5-71FC-ABF27E50D53D}"/>
              </a:ext>
            </a:extLst>
          </p:cNvPr>
          <p:cNvSpPr>
            <a:spLocks noGrp="1"/>
          </p:cNvSpPr>
          <p:nvPr>
            <p:ph type="title"/>
          </p:nvPr>
        </p:nvSpPr>
        <p:spPr>
          <a:xfrm>
            <a:off x="945502" y="3014801"/>
            <a:ext cx="10058400" cy="828397"/>
          </a:xfrm>
        </p:spPr>
        <p:txBody>
          <a:bodyPr>
            <a:normAutofit fontScale="90000"/>
          </a:bodyPr>
          <a:lstStyle/>
          <a:p>
            <a:pPr algn="ctr"/>
            <a:r>
              <a:rPr lang="en-US" dirty="0"/>
              <a:t>Thank You</a:t>
            </a:r>
            <a:br>
              <a:rPr lang="en-US" dirty="0"/>
            </a:br>
            <a:r>
              <a:rPr lang="en-US" dirty="0"/>
              <a:t>to Each Department and all Staff for all that you do!</a:t>
            </a:r>
          </a:p>
        </p:txBody>
      </p:sp>
    </p:spTree>
    <p:extLst>
      <p:ext uri="{BB962C8B-B14F-4D97-AF65-F5344CB8AC3E}">
        <p14:creationId xmlns:p14="http://schemas.microsoft.com/office/powerpoint/2010/main" val="241843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0299-C05E-EC11-C643-5524C7698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E5909-E975-5EDB-9650-0BB7C4C1AFC1}"/>
              </a:ext>
            </a:extLst>
          </p:cNvPr>
          <p:cNvSpPr>
            <a:spLocks noGrp="1"/>
          </p:cNvSpPr>
          <p:nvPr>
            <p:ph type="title"/>
          </p:nvPr>
        </p:nvSpPr>
        <p:spPr>
          <a:xfrm>
            <a:off x="453957" y="596907"/>
            <a:ext cx="10058400" cy="852251"/>
          </a:xfrm>
        </p:spPr>
        <p:txBody>
          <a:bodyPr/>
          <a:lstStyle/>
          <a:p>
            <a:pPr algn="ctr"/>
            <a:r>
              <a:rPr lang="en-US" dirty="0"/>
              <a:t>Human Resources</a:t>
            </a:r>
          </a:p>
        </p:txBody>
      </p:sp>
      <p:sp>
        <p:nvSpPr>
          <p:cNvPr id="11" name="TextBox 10">
            <a:extLst>
              <a:ext uri="{FF2B5EF4-FFF2-40B4-BE49-F238E27FC236}">
                <a16:creationId xmlns:a16="http://schemas.microsoft.com/office/drawing/2014/main" id="{696F879F-5573-84E8-D215-B58B0E48D5EF}"/>
              </a:ext>
            </a:extLst>
          </p:cNvPr>
          <p:cNvSpPr txBox="1"/>
          <p:nvPr/>
        </p:nvSpPr>
        <p:spPr>
          <a:xfrm>
            <a:off x="580234" y="1528668"/>
            <a:ext cx="6575940" cy="4801314"/>
          </a:xfrm>
          <a:prstGeom prst="rect">
            <a:avLst/>
          </a:prstGeom>
          <a:noFill/>
        </p:spPr>
        <p:txBody>
          <a:bodyPr wrap="square" rtlCol="0">
            <a:spAutoFit/>
          </a:bodyPr>
          <a:lstStyle/>
          <a:p>
            <a:r>
              <a:rPr lang="en-US" sz="1600" b="1" dirty="0">
                <a:solidFill>
                  <a:schemeClr val="bg1"/>
                </a:solidFill>
              </a:rPr>
              <a:t>Employee-Friendly and Inclusive Workplace Practices </a:t>
            </a:r>
            <a:endParaRPr lang="en-US" sz="1600" dirty="0">
              <a:solidFill>
                <a:schemeClr val="bg1"/>
              </a:solidFill>
            </a:endParaRPr>
          </a:p>
          <a:p>
            <a:pPr lvl="0"/>
            <a:r>
              <a:rPr lang="en-US" sz="1600" dirty="0">
                <a:solidFill>
                  <a:schemeClr val="bg1"/>
                </a:solidFill>
              </a:rPr>
              <a:t>Hybrid and Flexible schedules for balancing personal and professional responsibilities. </a:t>
            </a:r>
          </a:p>
          <a:p>
            <a:pPr lvl="0"/>
            <a:r>
              <a:rPr lang="en-US" sz="1600" dirty="0">
                <a:solidFill>
                  <a:schemeClr val="bg1"/>
                </a:solidFill>
              </a:rPr>
              <a:t>Coordination of community-building events such as the Spring Picnic, Holiday Luncheon, Safety Fair, and Departmental Spotlights to increase awareness and appreciation across Town operations.</a:t>
            </a:r>
          </a:p>
          <a:p>
            <a:r>
              <a:rPr lang="en-US" sz="1600" dirty="0">
                <a:solidFill>
                  <a:schemeClr val="bg1"/>
                </a:solidFill>
              </a:rPr>
              <a:t> </a:t>
            </a:r>
          </a:p>
          <a:p>
            <a:r>
              <a:rPr lang="en-US" sz="1600" b="1" dirty="0">
                <a:solidFill>
                  <a:schemeClr val="bg1"/>
                </a:solidFill>
              </a:rPr>
              <a:t>Cross-Functional Partnerships</a:t>
            </a:r>
            <a:endParaRPr lang="en-US" sz="1600" dirty="0">
              <a:solidFill>
                <a:schemeClr val="bg1"/>
              </a:solidFill>
            </a:endParaRPr>
          </a:p>
          <a:p>
            <a:pPr lvl="0"/>
            <a:r>
              <a:rPr lang="en-US" sz="1600" dirty="0">
                <a:solidFill>
                  <a:schemeClr val="bg1"/>
                </a:solidFill>
              </a:rPr>
              <a:t>HR partnered with the Planning Department to deliver Title VI training to reinforce nondiscrimination standards in public service. Over 130 staff participants, at most recent count.</a:t>
            </a:r>
          </a:p>
          <a:p>
            <a:pPr lvl="0"/>
            <a:r>
              <a:rPr lang="en-US" sz="1600" dirty="0">
                <a:solidFill>
                  <a:schemeClr val="bg1"/>
                </a:solidFill>
              </a:rPr>
              <a:t>HR partnered with the Communications and Engagement Department to launch the Bilingual/Multilingual Policy Program, expanding language access and supporting staff who serve residents in multiple languages. </a:t>
            </a:r>
          </a:p>
          <a:p>
            <a:pPr lvl="0"/>
            <a:r>
              <a:rPr lang="en-US" sz="1600" dirty="0">
                <a:solidFill>
                  <a:schemeClr val="bg1"/>
                </a:solidFill>
              </a:rPr>
              <a:t>Supported equitable leadership practices, particularly in guidance on performance, employee relations, and policy application, and offered training and educational opportunities through facilitation of Quarterly Supervisor Meetings.</a:t>
            </a:r>
          </a:p>
          <a:p>
            <a:endParaRPr lang="en-US" dirty="0"/>
          </a:p>
        </p:txBody>
      </p:sp>
      <p:pic>
        <p:nvPicPr>
          <p:cNvPr id="8" name="Picture 7" descr="A group of people standing around a table with food on it&#10;&#10;AI-generated content may be incorrect.">
            <a:extLst>
              <a:ext uri="{FF2B5EF4-FFF2-40B4-BE49-F238E27FC236}">
                <a16:creationId xmlns:a16="http://schemas.microsoft.com/office/drawing/2014/main" id="{DA8BA79F-95F6-18D7-22D1-EA83C5FB7D6F}"/>
              </a:ext>
            </a:extLst>
          </p:cNvPr>
          <p:cNvPicPr>
            <a:picLocks noChangeAspect="1"/>
          </p:cNvPicPr>
          <p:nvPr/>
        </p:nvPicPr>
        <p:blipFill>
          <a:blip r:embed="rId2"/>
          <a:stretch>
            <a:fillRect/>
          </a:stretch>
        </p:blipFill>
        <p:spPr>
          <a:xfrm>
            <a:off x="7626485" y="1342417"/>
            <a:ext cx="3692092" cy="2460794"/>
          </a:xfrm>
          <a:prstGeom prst="rect">
            <a:avLst/>
          </a:prstGeom>
        </p:spPr>
      </p:pic>
      <p:pic>
        <p:nvPicPr>
          <p:cNvPr id="10" name="Picture 9" descr="A group of men standing in a room&#10;&#10;AI-generated content may be incorrect.">
            <a:extLst>
              <a:ext uri="{FF2B5EF4-FFF2-40B4-BE49-F238E27FC236}">
                <a16:creationId xmlns:a16="http://schemas.microsoft.com/office/drawing/2014/main" id="{89B3BEFF-9F3E-4BC2-C5B0-49C9A03DEA57}"/>
              </a:ext>
            </a:extLst>
          </p:cNvPr>
          <p:cNvPicPr>
            <a:picLocks noChangeAspect="1"/>
          </p:cNvPicPr>
          <p:nvPr/>
        </p:nvPicPr>
        <p:blipFill>
          <a:blip r:embed="rId3"/>
          <a:stretch>
            <a:fillRect/>
          </a:stretch>
        </p:blipFill>
        <p:spPr>
          <a:xfrm>
            <a:off x="7285040" y="3887279"/>
            <a:ext cx="3823904" cy="2548647"/>
          </a:xfrm>
          <a:prstGeom prst="rect">
            <a:avLst/>
          </a:prstGeom>
        </p:spPr>
      </p:pic>
    </p:spTree>
    <p:extLst>
      <p:ext uri="{BB962C8B-B14F-4D97-AF65-F5344CB8AC3E}">
        <p14:creationId xmlns:p14="http://schemas.microsoft.com/office/powerpoint/2010/main" val="908622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46767-E920-2C7F-2921-8F542D052A1A}"/>
              </a:ext>
            </a:extLst>
          </p:cNvPr>
          <p:cNvSpPr>
            <a:spLocks noGrp="1"/>
          </p:cNvSpPr>
          <p:nvPr>
            <p:ph type="title"/>
          </p:nvPr>
        </p:nvSpPr>
        <p:spPr>
          <a:xfrm>
            <a:off x="1011141" y="359206"/>
            <a:ext cx="10058400" cy="865295"/>
          </a:xfrm>
        </p:spPr>
        <p:txBody>
          <a:bodyPr/>
          <a:lstStyle/>
          <a:p>
            <a:pPr algn="ctr"/>
            <a:r>
              <a:rPr lang="en-US" dirty="0"/>
              <a:t>Planning, Zoning &amp; Inspections</a:t>
            </a:r>
          </a:p>
        </p:txBody>
      </p:sp>
      <p:sp>
        <p:nvSpPr>
          <p:cNvPr id="6" name="Content Placeholder 2">
            <a:extLst>
              <a:ext uri="{FF2B5EF4-FFF2-40B4-BE49-F238E27FC236}">
                <a16:creationId xmlns:a16="http://schemas.microsoft.com/office/drawing/2014/main" id="{F6181D65-83A8-53D2-1A38-6F4F247A0800}"/>
              </a:ext>
            </a:extLst>
          </p:cNvPr>
          <p:cNvSpPr>
            <a:spLocks noGrp="1"/>
          </p:cNvSpPr>
          <p:nvPr>
            <p:ph idx="1"/>
          </p:nvPr>
        </p:nvSpPr>
        <p:spPr>
          <a:xfrm>
            <a:off x="446597" y="1123992"/>
            <a:ext cx="10176345" cy="5374802"/>
          </a:xfrm>
        </p:spPr>
        <p:txBody>
          <a:bodyPr>
            <a:normAutofit fontScale="25000" lnSpcReduction="20000"/>
          </a:bodyPr>
          <a:lstStyle/>
          <a:p>
            <a:r>
              <a:rPr lang="en-US" sz="6000" dirty="0"/>
              <a:t>Incorporated demographic activity at majority of events the department facilitated or participated in including Bike Month, Open Streets, Carrboro in Motion, Downtown Area Plan, New Unified Development Ordinance, and others. Total Events: approximately 25</a:t>
            </a:r>
          </a:p>
          <a:p>
            <a:r>
              <a:rPr lang="en-US" sz="6000" dirty="0"/>
              <a:t>Strategic outreach and participatory planning with Historically Black Neighborhoods for several ongoing town and private-sector projects (Downtown Area Plan, New UDO, OWASA expansion proposal, active development permits, overlay districts, and more).</a:t>
            </a:r>
          </a:p>
          <a:p>
            <a:r>
              <a:rPr lang="en-US" sz="6000" dirty="0"/>
              <a:t>Implementation of the Language Access Plan through incorporating translations services at key outreach and engagement events, and creation of Spanish language materials for various projects, inclusion of Spanish speaking consultant for Safe Routes to School engagement events.</a:t>
            </a:r>
          </a:p>
          <a:p>
            <a:r>
              <a:rPr lang="en-US" sz="6000" dirty="0"/>
              <a:t>Race and equity framing continued for projects like the Safe Routes to School, New Unified Development Ordinance, Reimagining Weaver Street, and the Downtown Area Plan.</a:t>
            </a:r>
          </a:p>
          <a:p>
            <a:r>
              <a:rPr lang="en-US" sz="6000" dirty="0"/>
              <a:t>Continued partnership with the Marian Cheek Jackson Center, El Centro Hispano, Habitat for Humanity, as well as new relationships with St. Paul’s AME and the Community School for People Under 6, and apartment complexes in Carrboro to build relationships with historically marginalized communities.</a:t>
            </a:r>
          </a:p>
          <a:p>
            <a:r>
              <a:rPr lang="en-US" sz="6000" dirty="0"/>
              <a:t>Continued collaboration with the Historic Rogers-Road Neighborhood for the Greene Tract Master Plan and the financial feasibility analysis being completed after adoption the plan.</a:t>
            </a:r>
          </a:p>
          <a:p>
            <a:r>
              <a:rPr lang="en-US" sz="6000" dirty="0"/>
              <a:t>Application to 2026 GARE Community Planning Cohort—in partnership with Housing and Community Services, Empowerment Inc., and Habitat for Humanity—to receive technical assistance around affordable housing and land use planning.</a:t>
            </a:r>
          </a:p>
          <a:p>
            <a:r>
              <a:rPr lang="en-US" sz="6000" dirty="0"/>
              <a:t>Updates to the Title VI Plan and continued work on the ADA Transition Plan</a:t>
            </a:r>
          </a:p>
          <a:p>
            <a:r>
              <a:rPr lang="en-US" sz="6000" dirty="0"/>
              <a:t>Progress towards the completion of REALs before the end of calendar year 2025</a:t>
            </a:r>
          </a:p>
          <a:p>
            <a:r>
              <a:rPr lang="en-US" sz="6000" dirty="0"/>
              <a:t>Waived permit fees for residents needing inspections and repairs after Tropical Storm Chantal</a:t>
            </a:r>
          </a:p>
          <a:p>
            <a:r>
              <a:rPr lang="en-US" sz="6000" dirty="0"/>
              <a:t>Supported disaster recovery and relief efforts with staff on site at the Drakeford and with mapping and GIS tools.</a:t>
            </a:r>
          </a:p>
          <a:p>
            <a:endParaRPr lang="en-US" dirty="0"/>
          </a:p>
        </p:txBody>
      </p:sp>
    </p:spTree>
    <p:extLst>
      <p:ext uri="{BB962C8B-B14F-4D97-AF65-F5344CB8AC3E}">
        <p14:creationId xmlns:p14="http://schemas.microsoft.com/office/powerpoint/2010/main" val="228381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E5185-5D40-1265-1E47-488F7688E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CC9CB-C246-D36A-4A52-9BDD4DEF993E}"/>
              </a:ext>
            </a:extLst>
          </p:cNvPr>
          <p:cNvSpPr>
            <a:spLocks noGrp="1"/>
          </p:cNvSpPr>
          <p:nvPr>
            <p:ph type="title"/>
          </p:nvPr>
        </p:nvSpPr>
        <p:spPr>
          <a:xfrm>
            <a:off x="1066800" y="642594"/>
            <a:ext cx="10058400" cy="740933"/>
          </a:xfrm>
        </p:spPr>
        <p:txBody>
          <a:bodyPr>
            <a:normAutofit fontScale="90000"/>
          </a:bodyPr>
          <a:lstStyle/>
          <a:p>
            <a:pPr algn="ctr"/>
            <a:r>
              <a:rPr lang="en-US" dirty="0"/>
              <a:t>Recreation Parks &amp; Cultural Resources</a:t>
            </a:r>
          </a:p>
        </p:txBody>
      </p:sp>
      <p:sp>
        <p:nvSpPr>
          <p:cNvPr id="3" name="Content Placeholder 2">
            <a:extLst>
              <a:ext uri="{FF2B5EF4-FFF2-40B4-BE49-F238E27FC236}">
                <a16:creationId xmlns:a16="http://schemas.microsoft.com/office/drawing/2014/main" id="{7882982E-0631-2E2D-D48D-71D9CC4542BB}"/>
              </a:ext>
            </a:extLst>
          </p:cNvPr>
          <p:cNvSpPr>
            <a:spLocks noGrp="1"/>
          </p:cNvSpPr>
          <p:nvPr>
            <p:ph idx="1"/>
          </p:nvPr>
        </p:nvSpPr>
        <p:spPr>
          <a:xfrm>
            <a:off x="382988" y="1383527"/>
            <a:ext cx="7957930" cy="5025224"/>
          </a:xfrm>
        </p:spPr>
        <p:txBody>
          <a:bodyPr>
            <a:normAutofit fontScale="92500" lnSpcReduction="20000"/>
          </a:bodyPr>
          <a:lstStyle/>
          <a:p>
            <a:r>
              <a:rPr lang="en-US" dirty="0"/>
              <a:t>Community Events</a:t>
            </a:r>
          </a:p>
          <a:p>
            <a:pPr lvl="1"/>
            <a:r>
              <a:rPr lang="en-US" dirty="0"/>
              <a:t>Youth led Dr. Martin Luther King Jr. Event</a:t>
            </a:r>
          </a:p>
          <a:p>
            <a:pPr lvl="1"/>
            <a:r>
              <a:rPr lang="en-US" dirty="0"/>
              <a:t>Black History Month Events including RPCR lecture series and concert series</a:t>
            </a:r>
          </a:p>
          <a:p>
            <a:pPr lvl="1"/>
            <a:r>
              <a:rPr lang="en-US" dirty="0"/>
              <a:t>12th Annual Douglass Reading</a:t>
            </a:r>
          </a:p>
          <a:p>
            <a:r>
              <a:rPr lang="en-US" dirty="0"/>
              <a:t>Recreation Parks and Cultural Resources</a:t>
            </a:r>
          </a:p>
          <a:p>
            <a:r>
              <a:rPr lang="en-US" dirty="0"/>
              <a:t>Evaluation of current vendors and being intentional about local BIPOC businesses included in our selection processes</a:t>
            </a:r>
          </a:p>
          <a:p>
            <a:r>
              <a:rPr lang="en-US" dirty="0"/>
              <a:t>Providing a variety of food trucks, specifically food trucks that are owned and operated by black &amp; brown individuals. This could be seen throughout all special events</a:t>
            </a:r>
          </a:p>
          <a:p>
            <a:r>
              <a:rPr lang="en-US" dirty="0"/>
              <a:t>Offered a Health &amp; Wellness Fair which was aimed to attract a diverse audience.</a:t>
            </a:r>
          </a:p>
          <a:p>
            <a:r>
              <a:rPr lang="en-US" dirty="0"/>
              <a:t>Continued to offer the Mobile Play Unit Program during the summer to bring recreational activities to in the Brewer Lane and Lloyd/Broad communities</a:t>
            </a:r>
          </a:p>
          <a:p>
            <a:r>
              <a:rPr lang="en-US" dirty="0"/>
              <a:t>Provide transportation to and from the following local low-income senior living communities for several senior events/programs.</a:t>
            </a:r>
          </a:p>
          <a:p>
            <a:r>
              <a:rPr lang="en-US" dirty="0"/>
              <a:t>Completed replacement of Baldwin Park playground equipment with enhanced accessibility and inclusivity.</a:t>
            </a:r>
          </a:p>
          <a:p>
            <a:r>
              <a:rPr lang="en-US" dirty="0"/>
              <a:t>Partnered with North Carolina Central Men’s and Women’s Tennis Teams to promote tennis via the International Tennis Carnival.</a:t>
            </a:r>
          </a:p>
          <a:p>
            <a:pPr marL="0" indent="0">
              <a:buNone/>
            </a:pPr>
            <a:endParaRPr lang="en-US" dirty="0"/>
          </a:p>
        </p:txBody>
      </p:sp>
      <p:pic>
        <p:nvPicPr>
          <p:cNvPr id="4" name="Picture 3">
            <a:extLst>
              <a:ext uri="{FF2B5EF4-FFF2-40B4-BE49-F238E27FC236}">
                <a16:creationId xmlns:a16="http://schemas.microsoft.com/office/drawing/2014/main" id="{FF3A0E9A-0C1B-E053-2FD5-07D19A1CB9AB}"/>
              </a:ext>
            </a:extLst>
          </p:cNvPr>
          <p:cNvPicPr>
            <a:picLocks noChangeAspect="1"/>
          </p:cNvPicPr>
          <p:nvPr/>
        </p:nvPicPr>
        <p:blipFill>
          <a:blip r:embed="rId2"/>
          <a:stretch>
            <a:fillRect/>
          </a:stretch>
        </p:blipFill>
        <p:spPr>
          <a:xfrm>
            <a:off x="8431299" y="1302987"/>
            <a:ext cx="3042168" cy="2280102"/>
          </a:xfrm>
          <a:prstGeom prst="rect">
            <a:avLst/>
          </a:prstGeom>
        </p:spPr>
      </p:pic>
      <p:pic>
        <p:nvPicPr>
          <p:cNvPr id="5" name="Picture 4">
            <a:extLst>
              <a:ext uri="{FF2B5EF4-FFF2-40B4-BE49-F238E27FC236}">
                <a16:creationId xmlns:a16="http://schemas.microsoft.com/office/drawing/2014/main" id="{D53DBB6D-20CA-7871-E46B-2DD3AE9AD49B}"/>
              </a:ext>
            </a:extLst>
          </p:cNvPr>
          <p:cNvPicPr>
            <a:picLocks noChangeAspect="1"/>
          </p:cNvPicPr>
          <p:nvPr/>
        </p:nvPicPr>
        <p:blipFill>
          <a:blip r:embed="rId3"/>
          <a:stretch>
            <a:fillRect/>
          </a:stretch>
        </p:blipFill>
        <p:spPr>
          <a:xfrm>
            <a:off x="8142136" y="3805533"/>
            <a:ext cx="3758088" cy="2603218"/>
          </a:xfrm>
          <a:prstGeom prst="rect">
            <a:avLst/>
          </a:prstGeom>
        </p:spPr>
      </p:pic>
    </p:spTree>
    <p:extLst>
      <p:ext uri="{BB962C8B-B14F-4D97-AF65-F5344CB8AC3E}">
        <p14:creationId xmlns:p14="http://schemas.microsoft.com/office/powerpoint/2010/main" val="206326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ECF7-150F-FF8D-2CEA-9EC7413F6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7E759-FBD9-464C-39EA-34DB6085676F}"/>
              </a:ext>
            </a:extLst>
          </p:cNvPr>
          <p:cNvSpPr>
            <a:spLocks noGrp="1"/>
          </p:cNvSpPr>
          <p:nvPr>
            <p:ph type="title"/>
          </p:nvPr>
        </p:nvSpPr>
        <p:spPr>
          <a:xfrm>
            <a:off x="1066800" y="642594"/>
            <a:ext cx="10058400" cy="740933"/>
          </a:xfrm>
        </p:spPr>
        <p:txBody>
          <a:bodyPr>
            <a:normAutofit fontScale="90000"/>
          </a:bodyPr>
          <a:lstStyle/>
          <a:p>
            <a:pPr algn="ctr"/>
            <a:r>
              <a:rPr lang="en-US" dirty="0"/>
              <a:t>Recreation Parks &amp; Cultural Resources</a:t>
            </a:r>
          </a:p>
        </p:txBody>
      </p:sp>
      <p:pic>
        <p:nvPicPr>
          <p:cNvPr id="5" name="Picture 4">
            <a:extLst>
              <a:ext uri="{FF2B5EF4-FFF2-40B4-BE49-F238E27FC236}">
                <a16:creationId xmlns:a16="http://schemas.microsoft.com/office/drawing/2014/main" id="{FE3A1F37-3D47-0595-74F8-23AC85503F55}"/>
              </a:ext>
            </a:extLst>
          </p:cNvPr>
          <p:cNvPicPr>
            <a:picLocks noChangeAspect="1"/>
          </p:cNvPicPr>
          <p:nvPr/>
        </p:nvPicPr>
        <p:blipFill>
          <a:blip r:embed="rId2"/>
          <a:stretch>
            <a:fillRect/>
          </a:stretch>
        </p:blipFill>
        <p:spPr>
          <a:xfrm>
            <a:off x="8013938" y="1241035"/>
            <a:ext cx="3760466" cy="2505405"/>
          </a:xfrm>
          <a:prstGeom prst="rect">
            <a:avLst/>
          </a:prstGeom>
        </p:spPr>
      </p:pic>
      <p:pic>
        <p:nvPicPr>
          <p:cNvPr id="6" name="Picture 5">
            <a:extLst>
              <a:ext uri="{FF2B5EF4-FFF2-40B4-BE49-F238E27FC236}">
                <a16:creationId xmlns:a16="http://schemas.microsoft.com/office/drawing/2014/main" id="{A07792DF-B781-893C-F98F-F5183FB020A5}"/>
              </a:ext>
            </a:extLst>
          </p:cNvPr>
          <p:cNvPicPr>
            <a:picLocks noChangeAspect="1"/>
          </p:cNvPicPr>
          <p:nvPr/>
        </p:nvPicPr>
        <p:blipFill>
          <a:blip r:embed="rId3"/>
          <a:stretch>
            <a:fillRect/>
          </a:stretch>
        </p:blipFill>
        <p:spPr>
          <a:xfrm>
            <a:off x="8201659" y="4025773"/>
            <a:ext cx="3046897" cy="2284185"/>
          </a:xfrm>
          <a:prstGeom prst="rect">
            <a:avLst/>
          </a:prstGeom>
        </p:spPr>
      </p:pic>
      <p:sp>
        <p:nvSpPr>
          <p:cNvPr id="3" name="TextBox 2">
            <a:extLst>
              <a:ext uri="{FF2B5EF4-FFF2-40B4-BE49-F238E27FC236}">
                <a16:creationId xmlns:a16="http://schemas.microsoft.com/office/drawing/2014/main" id="{807DB147-4726-3933-853E-541D9BB3AD85}"/>
              </a:ext>
            </a:extLst>
          </p:cNvPr>
          <p:cNvSpPr txBox="1"/>
          <p:nvPr/>
        </p:nvSpPr>
        <p:spPr>
          <a:xfrm>
            <a:off x="678163" y="1327784"/>
            <a:ext cx="6947138" cy="506292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Hosted a BIPOC vendor fair as part of the Freight Train Blues Concert Series.</a:t>
            </a:r>
          </a:p>
          <a:p>
            <a:pPr marL="285750" indent="-285750">
              <a:buFont typeface="Arial" panose="020B0604020202020204" pitchFamily="34" charset="0"/>
              <a:buChar char="•"/>
            </a:pPr>
            <a:r>
              <a:rPr lang="en-US" sz="1700" dirty="0">
                <a:solidFill>
                  <a:schemeClr val="bg1"/>
                </a:solidFill>
              </a:rPr>
              <a:t>Hosted Carrboro-Chapel Hill Juneteenth Celebration at Town Commons for the first time.</a:t>
            </a:r>
          </a:p>
          <a:p>
            <a:pPr marL="285750" indent="-285750">
              <a:buFont typeface="Arial" panose="020B0604020202020204" pitchFamily="34" charset="0"/>
              <a:buChar char="•"/>
            </a:pPr>
            <a:r>
              <a:rPr lang="en-US" sz="1700" dirty="0">
                <a:solidFill>
                  <a:schemeClr val="bg1"/>
                </a:solidFill>
              </a:rPr>
              <a:t>West End Poetry Festival featured a diverse array of poets, including Meg Day. Meg Day is a deaf and genderqueer poet known for her impactful works that explore themes of identity, disability, and the intersection of language and experience. The department hired two American Sign Language (ASL) interpreters for the event.</a:t>
            </a:r>
          </a:p>
          <a:p>
            <a:pPr marL="285750" indent="-285750">
              <a:buFont typeface="Arial" panose="020B0604020202020204" pitchFamily="34" charset="0"/>
              <a:buChar char="•"/>
            </a:pPr>
            <a:r>
              <a:rPr lang="en-US" sz="1700" dirty="0">
                <a:solidFill>
                  <a:schemeClr val="bg1"/>
                </a:solidFill>
              </a:rPr>
              <a:t>Holding a new Kwanzaa celebration in December 2025.</a:t>
            </a:r>
          </a:p>
          <a:p>
            <a:pPr marL="285750" indent="-285750">
              <a:buFont typeface="Arial" panose="020B0604020202020204" pitchFamily="34" charset="0"/>
              <a:buChar char="•"/>
            </a:pPr>
            <a:r>
              <a:rPr lang="en-US" sz="1700" dirty="0">
                <a:solidFill>
                  <a:schemeClr val="bg1"/>
                </a:solidFill>
              </a:rPr>
              <a:t>Partnered with PORCH and local elementary schools for canned food drive during Annual Holiday Tree Lighting event.</a:t>
            </a:r>
          </a:p>
          <a:p>
            <a:pPr marL="285750" indent="-285750">
              <a:buFont typeface="Arial" panose="020B0604020202020204" pitchFamily="34" charset="0"/>
              <a:buChar char="•"/>
            </a:pPr>
            <a:r>
              <a:rPr lang="en-US" sz="1700" dirty="0">
                <a:solidFill>
                  <a:schemeClr val="bg1"/>
                </a:solidFill>
              </a:rPr>
              <a:t>Worked with Communications &amp; Engagement and internal bilingual department staff on translation of department documents.</a:t>
            </a:r>
          </a:p>
          <a:p>
            <a:pPr marL="285750" indent="-285750">
              <a:buFont typeface="Arial" panose="020B0604020202020204" pitchFamily="34" charset="0"/>
              <a:buChar char="•"/>
            </a:pPr>
            <a:r>
              <a:rPr lang="en-US" sz="1700" dirty="0">
                <a:solidFill>
                  <a:schemeClr val="bg1"/>
                </a:solidFill>
              </a:rPr>
              <a:t>Partnered with The </a:t>
            </a:r>
            <a:r>
              <a:rPr lang="en-US" sz="1700" dirty="0" err="1">
                <a:solidFill>
                  <a:schemeClr val="bg1"/>
                </a:solidFill>
              </a:rPr>
              <a:t>ReCYCLery</a:t>
            </a:r>
            <a:r>
              <a:rPr lang="en-US" sz="1700" dirty="0">
                <a:solidFill>
                  <a:schemeClr val="bg1"/>
                </a:solidFill>
              </a:rPr>
              <a:t> to host their non-profit operations at Dr. Martin Luther King, Jr. Park as they continue their work to enhance bicycle transportation access for the community.</a:t>
            </a:r>
          </a:p>
          <a:p>
            <a:pPr marL="285750" indent="-285750">
              <a:buFont typeface="Arial" panose="020B0604020202020204" pitchFamily="34" charset="0"/>
              <a:buChar char="•"/>
            </a:pPr>
            <a:r>
              <a:rPr lang="en-US" sz="1700" dirty="0">
                <a:solidFill>
                  <a:schemeClr val="bg1"/>
                </a:solidFill>
              </a:rPr>
              <a:t>Revised fee structure to provide rental discounts for Carrboro Residents and to solidify process for certified non-profit organizations.</a:t>
            </a:r>
          </a:p>
        </p:txBody>
      </p:sp>
    </p:spTree>
    <p:extLst>
      <p:ext uri="{BB962C8B-B14F-4D97-AF65-F5344CB8AC3E}">
        <p14:creationId xmlns:p14="http://schemas.microsoft.com/office/powerpoint/2010/main" val="215283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0B45E-25D6-FDCA-E2C2-1C4355088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CA562-A25B-5998-8EA8-EE6A8151F7C6}"/>
              </a:ext>
            </a:extLst>
          </p:cNvPr>
          <p:cNvSpPr>
            <a:spLocks noGrp="1"/>
          </p:cNvSpPr>
          <p:nvPr>
            <p:ph type="title"/>
          </p:nvPr>
        </p:nvSpPr>
        <p:spPr>
          <a:xfrm>
            <a:off x="1066800" y="382360"/>
            <a:ext cx="10058400" cy="740933"/>
          </a:xfrm>
        </p:spPr>
        <p:txBody>
          <a:bodyPr>
            <a:normAutofit fontScale="90000"/>
          </a:bodyPr>
          <a:lstStyle/>
          <a:p>
            <a:pPr algn="ctr"/>
            <a:r>
              <a:rPr lang="en-US" dirty="0"/>
              <a:t>Public Works</a:t>
            </a:r>
          </a:p>
        </p:txBody>
      </p:sp>
      <p:sp>
        <p:nvSpPr>
          <p:cNvPr id="3" name="TextBox 2">
            <a:extLst>
              <a:ext uri="{FF2B5EF4-FFF2-40B4-BE49-F238E27FC236}">
                <a16:creationId xmlns:a16="http://schemas.microsoft.com/office/drawing/2014/main" id="{EE762F2A-3CE7-A9E5-64F7-ADFA280E1CB3}"/>
              </a:ext>
            </a:extLst>
          </p:cNvPr>
          <p:cNvSpPr txBox="1"/>
          <p:nvPr/>
        </p:nvSpPr>
        <p:spPr>
          <a:xfrm>
            <a:off x="3151133" y="1044465"/>
            <a:ext cx="8420757" cy="5262979"/>
          </a:xfrm>
          <a:prstGeom prst="rect">
            <a:avLst/>
          </a:prstGeom>
          <a:noFill/>
        </p:spPr>
        <p:txBody>
          <a:bodyPr wrap="square" rtlCol="0">
            <a:spAutoFit/>
          </a:bodyPr>
          <a:lstStyle/>
          <a:p>
            <a:pPr lvl="0"/>
            <a:r>
              <a:rPr lang="en-US" sz="1400" b="1" dirty="0">
                <a:solidFill>
                  <a:schemeClr val="bg1"/>
                </a:solidFill>
              </a:rPr>
              <a:t>Drakeford Library Complex</a:t>
            </a:r>
            <a:r>
              <a:rPr lang="en-US" sz="1400" dirty="0">
                <a:solidFill>
                  <a:schemeClr val="bg1"/>
                </a:solidFill>
              </a:rPr>
              <a:t>: Construction completed, expanding access to educational and community resources.</a:t>
            </a:r>
          </a:p>
          <a:p>
            <a:pPr lvl="0"/>
            <a:r>
              <a:rPr lang="en-US" sz="1400" b="1" dirty="0">
                <a:solidFill>
                  <a:schemeClr val="bg1"/>
                </a:solidFill>
              </a:rPr>
              <a:t>Stormwater Residential Assistance Program</a:t>
            </a:r>
            <a:r>
              <a:rPr lang="en-US" sz="1400" dirty="0">
                <a:solidFill>
                  <a:schemeClr val="bg1"/>
                </a:solidFill>
              </a:rPr>
              <a:t>: Supported homeowners with technical guidance and green infrastructure installations to improve stormwater management and landscape resilience.</a:t>
            </a:r>
          </a:p>
          <a:p>
            <a:pPr lvl="0"/>
            <a:endParaRPr lang="en-US" sz="1400" b="1" dirty="0">
              <a:solidFill>
                <a:schemeClr val="bg1"/>
              </a:solidFill>
            </a:endParaRPr>
          </a:p>
          <a:p>
            <a:pPr lvl="0"/>
            <a:r>
              <a:rPr lang="en-US" sz="1400" b="1" dirty="0">
                <a:solidFill>
                  <a:schemeClr val="bg1"/>
                </a:solidFill>
              </a:rPr>
              <a:t>2025 Street Surfacing Project</a:t>
            </a:r>
            <a:r>
              <a:rPr lang="en-US" sz="1400" dirty="0">
                <a:solidFill>
                  <a:schemeClr val="bg1"/>
                </a:solidFill>
              </a:rPr>
              <a:t>:</a:t>
            </a:r>
          </a:p>
          <a:p>
            <a:pPr lvl="1"/>
            <a:r>
              <a:rPr lang="en-US" sz="1400" dirty="0">
                <a:solidFill>
                  <a:schemeClr val="bg1"/>
                </a:solidFill>
              </a:rPr>
              <a:t>Installed 230 feet of new sidewalk on Roberson Street. </a:t>
            </a:r>
          </a:p>
          <a:p>
            <a:pPr lvl="1"/>
            <a:r>
              <a:rPr lang="en-US" sz="1400" dirty="0">
                <a:solidFill>
                  <a:schemeClr val="bg1"/>
                </a:solidFill>
              </a:rPr>
              <a:t>Replaced 6 ADA curb ramps. </a:t>
            </a:r>
          </a:p>
          <a:p>
            <a:pPr lvl="1"/>
            <a:r>
              <a:rPr lang="en-US" sz="1400" dirty="0">
                <a:solidFill>
                  <a:schemeClr val="bg1"/>
                </a:solidFill>
              </a:rPr>
              <a:t>Painted new crosswalks and added green‑striped bike lanes. </a:t>
            </a:r>
          </a:p>
          <a:p>
            <a:pPr lvl="1"/>
            <a:endParaRPr lang="en-US" sz="1400" b="1" dirty="0">
              <a:solidFill>
                <a:schemeClr val="bg1"/>
              </a:solidFill>
            </a:endParaRPr>
          </a:p>
          <a:p>
            <a:pPr lvl="0"/>
            <a:r>
              <a:rPr lang="en-US" sz="1400" b="1" dirty="0">
                <a:solidFill>
                  <a:schemeClr val="bg1"/>
                </a:solidFill>
              </a:rPr>
              <a:t>Fidelity Street Improvements</a:t>
            </a:r>
            <a:r>
              <a:rPr lang="en-US" sz="1400" dirty="0">
                <a:solidFill>
                  <a:schemeClr val="bg1"/>
                </a:solidFill>
              </a:rPr>
              <a:t>: Installed median island and crosswalk to reduce traffic speeds and enhance pedestrian safety; updated striping for pedestrian, bicycle, and vehicular safety.</a:t>
            </a:r>
          </a:p>
          <a:p>
            <a:pPr lvl="0"/>
            <a:endParaRPr lang="en-US" sz="1400" b="1" dirty="0">
              <a:solidFill>
                <a:schemeClr val="bg1"/>
              </a:solidFill>
            </a:endParaRPr>
          </a:p>
          <a:p>
            <a:pPr lvl="0"/>
            <a:r>
              <a:rPr lang="en-US" sz="1400" b="1" dirty="0">
                <a:solidFill>
                  <a:schemeClr val="bg1"/>
                </a:solidFill>
              </a:rPr>
              <a:t>Parking Wayfinding Signage</a:t>
            </a:r>
            <a:r>
              <a:rPr lang="en-US" sz="1400" dirty="0">
                <a:solidFill>
                  <a:schemeClr val="bg1"/>
                </a:solidFill>
              </a:rPr>
              <a:t>: Installed directional signs downtown and at Town lots to improve accessibility for motorists and cyclists. </a:t>
            </a:r>
          </a:p>
          <a:p>
            <a:pPr lvl="0"/>
            <a:endParaRPr lang="en-US" sz="1400" b="1" dirty="0">
              <a:solidFill>
                <a:schemeClr val="bg1"/>
              </a:solidFill>
            </a:endParaRPr>
          </a:p>
          <a:p>
            <a:pPr lvl="0"/>
            <a:r>
              <a:rPr lang="en-US" sz="1400" b="1" dirty="0">
                <a:solidFill>
                  <a:schemeClr val="bg1"/>
                </a:solidFill>
              </a:rPr>
              <a:t>Fire Station 1 Drainage Project</a:t>
            </a:r>
            <a:r>
              <a:rPr lang="en-US" sz="1400" dirty="0">
                <a:solidFill>
                  <a:schemeClr val="bg1"/>
                </a:solidFill>
              </a:rPr>
              <a:t>: Completed design and initiated contract for drainage improvements and bioretention cell installation.</a:t>
            </a:r>
            <a:r>
              <a:rPr lang="en-US" sz="1400" b="1" dirty="0">
                <a:solidFill>
                  <a:schemeClr val="bg1"/>
                </a:solidFill>
              </a:rPr>
              <a:t> </a:t>
            </a:r>
            <a:r>
              <a:rPr lang="en-US" sz="1400" dirty="0">
                <a:solidFill>
                  <a:schemeClr val="bg1"/>
                </a:solidFill>
              </a:rPr>
              <a:t>(TC Contract Approval on Nov. 18</a:t>
            </a:r>
            <a:r>
              <a:rPr lang="en-US" sz="1400" baseline="30000" dirty="0">
                <a:solidFill>
                  <a:schemeClr val="bg1"/>
                </a:solidFill>
              </a:rPr>
              <a:t>th</a:t>
            </a:r>
            <a:r>
              <a:rPr lang="en-US" sz="1400" dirty="0">
                <a:solidFill>
                  <a:schemeClr val="bg1"/>
                </a:solidFill>
              </a:rPr>
              <a:t>).</a:t>
            </a:r>
          </a:p>
          <a:p>
            <a:pPr lvl="0"/>
            <a:endParaRPr lang="en-US" sz="1400" b="1" dirty="0">
              <a:solidFill>
                <a:schemeClr val="bg1"/>
              </a:solidFill>
            </a:endParaRPr>
          </a:p>
          <a:p>
            <a:pPr lvl="0"/>
            <a:r>
              <a:rPr lang="en-US" sz="1400" b="1" dirty="0">
                <a:solidFill>
                  <a:schemeClr val="bg1"/>
                </a:solidFill>
              </a:rPr>
              <a:t>Parks Enhancements</a:t>
            </a:r>
            <a:r>
              <a:rPr lang="en-US" sz="1400" dirty="0">
                <a:solidFill>
                  <a:schemeClr val="bg1"/>
                </a:solidFill>
              </a:rPr>
              <a:t>: Assisted with installation of new playground at Baldwin Park and pump track at Dr. Martin Luther King Jr. Park.</a:t>
            </a:r>
          </a:p>
          <a:p>
            <a:pPr lvl="0"/>
            <a:endParaRPr lang="en-US" sz="1400" dirty="0">
              <a:solidFill>
                <a:schemeClr val="bg1"/>
              </a:solidFill>
            </a:endParaRPr>
          </a:p>
          <a:p>
            <a:pPr lvl="0"/>
            <a:r>
              <a:rPr lang="en-US" sz="1400" b="1" dirty="0">
                <a:solidFill>
                  <a:schemeClr val="bg1"/>
                </a:solidFill>
              </a:rPr>
              <a:t>Westwood Cemetery Master Plan</a:t>
            </a:r>
            <a:r>
              <a:rPr lang="en-US" sz="1400" dirty="0">
                <a:solidFill>
                  <a:schemeClr val="bg1"/>
                </a:solidFill>
              </a:rPr>
              <a:t>: Continued development to diversify interment options and enhance property.</a:t>
            </a:r>
          </a:p>
          <a:p>
            <a:pPr lvl="0"/>
            <a:r>
              <a:rPr lang="en-US" sz="1400" b="1" dirty="0">
                <a:solidFill>
                  <a:schemeClr val="bg1"/>
                </a:solidFill>
              </a:rPr>
              <a:t>Workflow &amp; Asset Tracking Software</a:t>
            </a:r>
            <a:r>
              <a:rPr lang="en-US" sz="1400" dirty="0">
                <a:solidFill>
                  <a:schemeClr val="bg1"/>
                </a:solidFill>
              </a:rPr>
              <a:t>: Continue to monitor project locations and ensure equitable service delivery across neighborhoods.</a:t>
            </a:r>
          </a:p>
        </p:txBody>
      </p:sp>
      <p:pic>
        <p:nvPicPr>
          <p:cNvPr id="8" name="Picture 7">
            <a:extLst>
              <a:ext uri="{FF2B5EF4-FFF2-40B4-BE49-F238E27FC236}">
                <a16:creationId xmlns:a16="http://schemas.microsoft.com/office/drawing/2014/main" id="{1075DE4B-5024-1821-0A99-506C61C41605}"/>
              </a:ext>
            </a:extLst>
          </p:cNvPr>
          <p:cNvPicPr>
            <a:picLocks noChangeAspect="1"/>
          </p:cNvPicPr>
          <p:nvPr/>
        </p:nvPicPr>
        <p:blipFill>
          <a:blip r:embed="rId2"/>
          <a:stretch>
            <a:fillRect/>
          </a:stretch>
        </p:blipFill>
        <p:spPr>
          <a:xfrm>
            <a:off x="392795" y="423524"/>
            <a:ext cx="2730696" cy="2720996"/>
          </a:xfrm>
          <a:prstGeom prst="rect">
            <a:avLst/>
          </a:prstGeom>
        </p:spPr>
      </p:pic>
      <p:pic>
        <p:nvPicPr>
          <p:cNvPr id="9" name="Picture 8">
            <a:extLst>
              <a:ext uri="{FF2B5EF4-FFF2-40B4-BE49-F238E27FC236}">
                <a16:creationId xmlns:a16="http://schemas.microsoft.com/office/drawing/2014/main" id="{AD93C98C-1EA5-C9E6-1843-A6622322F957}"/>
              </a:ext>
            </a:extLst>
          </p:cNvPr>
          <p:cNvPicPr>
            <a:picLocks noChangeAspect="1"/>
          </p:cNvPicPr>
          <p:nvPr/>
        </p:nvPicPr>
        <p:blipFill>
          <a:blip r:embed="rId3"/>
          <a:stretch>
            <a:fillRect/>
          </a:stretch>
        </p:blipFill>
        <p:spPr>
          <a:xfrm>
            <a:off x="432691" y="3246636"/>
            <a:ext cx="2584296" cy="3229004"/>
          </a:xfrm>
          <a:prstGeom prst="rect">
            <a:avLst/>
          </a:prstGeom>
        </p:spPr>
      </p:pic>
    </p:spTree>
    <p:extLst>
      <p:ext uri="{BB962C8B-B14F-4D97-AF65-F5344CB8AC3E}">
        <p14:creationId xmlns:p14="http://schemas.microsoft.com/office/powerpoint/2010/main" val="168360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3FCE-622A-BFAD-9453-D8606DE2D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0EE6F-6C65-F716-802E-4DD553D1A9DD}"/>
              </a:ext>
            </a:extLst>
          </p:cNvPr>
          <p:cNvSpPr>
            <a:spLocks noGrp="1"/>
          </p:cNvSpPr>
          <p:nvPr>
            <p:ph type="title"/>
          </p:nvPr>
        </p:nvSpPr>
        <p:spPr>
          <a:xfrm>
            <a:off x="1066800" y="382360"/>
            <a:ext cx="10058400" cy="740933"/>
          </a:xfrm>
        </p:spPr>
        <p:txBody>
          <a:bodyPr>
            <a:normAutofit fontScale="90000"/>
          </a:bodyPr>
          <a:lstStyle/>
          <a:p>
            <a:pPr algn="ctr"/>
            <a:r>
              <a:rPr lang="en-US" dirty="0"/>
              <a:t>Public Works</a:t>
            </a:r>
          </a:p>
        </p:txBody>
      </p:sp>
      <p:sp>
        <p:nvSpPr>
          <p:cNvPr id="3" name="TextBox 2">
            <a:extLst>
              <a:ext uri="{FF2B5EF4-FFF2-40B4-BE49-F238E27FC236}">
                <a16:creationId xmlns:a16="http://schemas.microsoft.com/office/drawing/2014/main" id="{C81419B5-2C9B-D972-5EFC-790D9787F10B}"/>
              </a:ext>
            </a:extLst>
          </p:cNvPr>
          <p:cNvSpPr txBox="1"/>
          <p:nvPr/>
        </p:nvSpPr>
        <p:spPr>
          <a:xfrm>
            <a:off x="573471" y="1107527"/>
            <a:ext cx="7671895" cy="5509200"/>
          </a:xfrm>
          <a:prstGeom prst="rect">
            <a:avLst/>
          </a:prstGeom>
          <a:noFill/>
        </p:spPr>
        <p:txBody>
          <a:bodyPr wrap="square" rtlCol="0">
            <a:spAutoFit/>
          </a:bodyPr>
          <a:lstStyle/>
          <a:p>
            <a:pPr lvl="0"/>
            <a:r>
              <a:rPr lang="en-US" sz="1600" b="1" dirty="0">
                <a:solidFill>
                  <a:schemeClr val="bg1"/>
                </a:solidFill>
              </a:rPr>
              <a:t>Honorary Strayhorn Drive Sign</a:t>
            </a:r>
            <a:r>
              <a:rPr lang="en-US" sz="1600" dirty="0">
                <a:solidFill>
                  <a:schemeClr val="bg1"/>
                </a:solidFill>
              </a:rPr>
              <a:t>: Installed to recognize community heritage. </a:t>
            </a:r>
          </a:p>
          <a:p>
            <a:pPr lvl="0"/>
            <a:r>
              <a:rPr lang="en-US" sz="1600" b="1" dirty="0">
                <a:solidFill>
                  <a:schemeClr val="bg1"/>
                </a:solidFill>
              </a:rPr>
              <a:t>Westwood Cemetery Master Plan</a:t>
            </a:r>
            <a:r>
              <a:rPr lang="en-US" sz="1600" dirty="0">
                <a:solidFill>
                  <a:schemeClr val="bg1"/>
                </a:solidFill>
              </a:rPr>
              <a:t>: Continued development to diversify interment options and enhance property.</a:t>
            </a:r>
          </a:p>
          <a:p>
            <a:pPr lvl="0"/>
            <a:r>
              <a:rPr lang="en-US" sz="1600" b="1" dirty="0">
                <a:solidFill>
                  <a:schemeClr val="bg1"/>
                </a:solidFill>
              </a:rPr>
              <a:t>Workflow &amp; Asset Tracking Software</a:t>
            </a:r>
            <a:r>
              <a:rPr lang="en-US" sz="1600" dirty="0">
                <a:solidFill>
                  <a:schemeClr val="bg1"/>
                </a:solidFill>
              </a:rPr>
              <a:t>: Continue to monitor project locations and ensure equitable service delivery across neighborhoods.</a:t>
            </a:r>
          </a:p>
          <a:p>
            <a:pPr lvl="0"/>
            <a:endParaRPr lang="en-US" sz="1600" dirty="0">
              <a:solidFill>
                <a:schemeClr val="bg1"/>
              </a:solidFill>
            </a:endParaRPr>
          </a:p>
          <a:p>
            <a:pPr lvl="0"/>
            <a:r>
              <a:rPr lang="en-US" sz="1600" dirty="0">
                <a:solidFill>
                  <a:schemeClr val="bg1"/>
                </a:solidFill>
              </a:rPr>
              <a:t>Supported major community events including </a:t>
            </a:r>
            <a:r>
              <a:rPr lang="en-US" sz="1600" i="1" dirty="0">
                <a:solidFill>
                  <a:schemeClr val="bg1"/>
                </a:solidFill>
              </a:rPr>
              <a:t>Fiestas </a:t>
            </a:r>
            <a:r>
              <a:rPr lang="en-US" sz="1600" i="1" dirty="0" err="1">
                <a:solidFill>
                  <a:schemeClr val="bg1"/>
                </a:solidFill>
              </a:rPr>
              <a:t>en</a:t>
            </a:r>
            <a:r>
              <a:rPr lang="en-US" sz="1600" i="1" dirty="0">
                <a:solidFill>
                  <a:schemeClr val="bg1"/>
                </a:solidFill>
              </a:rPr>
              <a:t> la Calle</a:t>
            </a:r>
            <a:r>
              <a:rPr lang="en-US" sz="1600" dirty="0">
                <a:solidFill>
                  <a:schemeClr val="bg1"/>
                </a:solidFill>
              </a:rPr>
              <a:t>, </a:t>
            </a:r>
            <a:r>
              <a:rPr lang="en-US" sz="1600" i="1" dirty="0">
                <a:solidFill>
                  <a:schemeClr val="bg1"/>
                </a:solidFill>
              </a:rPr>
              <a:t>Small Town Pride</a:t>
            </a:r>
            <a:r>
              <a:rPr lang="en-US" sz="1600" dirty="0">
                <a:solidFill>
                  <a:schemeClr val="bg1"/>
                </a:solidFill>
              </a:rPr>
              <a:t>, </a:t>
            </a:r>
            <a:r>
              <a:rPr lang="en-US" sz="1600" i="1" dirty="0">
                <a:solidFill>
                  <a:schemeClr val="bg1"/>
                </a:solidFill>
              </a:rPr>
              <a:t>Carrboro Music Festival</a:t>
            </a:r>
            <a:r>
              <a:rPr lang="en-US" sz="1600" dirty="0">
                <a:solidFill>
                  <a:schemeClr val="bg1"/>
                </a:solidFill>
              </a:rPr>
              <a:t>, and local road races.</a:t>
            </a:r>
          </a:p>
          <a:p>
            <a:pPr lvl="0"/>
            <a:r>
              <a:rPr lang="en-US" sz="1600" dirty="0">
                <a:solidFill>
                  <a:schemeClr val="bg1"/>
                </a:solidFill>
              </a:rPr>
              <a:t>Maintained Town informational kiosks in underserved communities.</a:t>
            </a:r>
          </a:p>
          <a:p>
            <a:pPr lvl="0"/>
            <a:r>
              <a:rPr lang="en-US" sz="1600" dirty="0">
                <a:solidFill>
                  <a:schemeClr val="bg1"/>
                </a:solidFill>
              </a:rPr>
              <a:t>Assisted departments with messaging boards, banners, and flag displays representing diverse organizations.</a:t>
            </a:r>
          </a:p>
          <a:p>
            <a:pPr lvl="0"/>
            <a:r>
              <a:rPr lang="en-US" sz="1600" dirty="0">
                <a:solidFill>
                  <a:schemeClr val="bg1"/>
                </a:solidFill>
              </a:rPr>
              <a:t>Provided ongoing public education on Public Works services.</a:t>
            </a:r>
          </a:p>
          <a:p>
            <a:r>
              <a:rPr lang="en-US" sz="1600" dirty="0">
                <a:solidFill>
                  <a:schemeClr val="bg1"/>
                </a:solidFill>
              </a:rPr>
              <a:t> </a:t>
            </a:r>
          </a:p>
          <a:p>
            <a:pPr lvl="0"/>
            <a:r>
              <a:rPr lang="en-US" sz="1600" dirty="0">
                <a:solidFill>
                  <a:schemeClr val="bg1"/>
                </a:solidFill>
              </a:rPr>
              <a:t>Completed Racial Equity Assessment Lens to guide decision‑making.</a:t>
            </a:r>
          </a:p>
          <a:p>
            <a:pPr lvl="0"/>
            <a:r>
              <a:rPr lang="en-US" sz="1600" dirty="0">
                <a:solidFill>
                  <a:schemeClr val="bg1"/>
                </a:solidFill>
              </a:rPr>
              <a:t>Assisted Planning Department with the ADA Transition Plan.</a:t>
            </a:r>
          </a:p>
          <a:p>
            <a:pPr lvl="0"/>
            <a:r>
              <a:rPr lang="en-US" sz="1600" dirty="0">
                <a:solidFill>
                  <a:schemeClr val="bg1"/>
                </a:solidFill>
              </a:rPr>
              <a:t>Encouraged minority participation in Town procurement activities.</a:t>
            </a:r>
          </a:p>
          <a:p>
            <a:pPr lvl="0"/>
            <a:endParaRPr lang="en-US" sz="1600" dirty="0">
              <a:solidFill>
                <a:schemeClr val="bg1"/>
              </a:solidFill>
            </a:endParaRPr>
          </a:p>
          <a:p>
            <a:pPr lvl="0"/>
            <a:r>
              <a:rPr lang="en-US" sz="1600" dirty="0">
                <a:solidFill>
                  <a:schemeClr val="bg1"/>
                </a:solidFill>
              </a:rPr>
              <a:t>Developed and implemented a Temporary Street Closing Policy, standardizing requirements and clarifying the permitting process. (TC Approval on Nov. 18</a:t>
            </a:r>
            <a:r>
              <a:rPr lang="en-US" sz="1600" baseline="30000" dirty="0">
                <a:solidFill>
                  <a:schemeClr val="bg1"/>
                </a:solidFill>
              </a:rPr>
              <a:t>th</a:t>
            </a:r>
            <a:r>
              <a:rPr lang="en-US" sz="1600" dirty="0">
                <a:solidFill>
                  <a:schemeClr val="bg1"/>
                </a:solidFill>
              </a:rPr>
              <a:t> for Town Code Amendments). </a:t>
            </a:r>
          </a:p>
          <a:p>
            <a:pPr lvl="0"/>
            <a:r>
              <a:rPr lang="en-US" sz="1600" dirty="0">
                <a:solidFill>
                  <a:schemeClr val="bg1"/>
                </a:solidFill>
              </a:rPr>
              <a:t>Developed a new employee onboarding package to standardize processes and improve equity in workforce integration.</a:t>
            </a:r>
          </a:p>
        </p:txBody>
      </p:sp>
      <p:pic>
        <p:nvPicPr>
          <p:cNvPr id="4" name="Picture 3">
            <a:extLst>
              <a:ext uri="{FF2B5EF4-FFF2-40B4-BE49-F238E27FC236}">
                <a16:creationId xmlns:a16="http://schemas.microsoft.com/office/drawing/2014/main" id="{38DCBB27-ED00-9421-1993-6ECB93FDED91}"/>
              </a:ext>
            </a:extLst>
          </p:cNvPr>
          <p:cNvPicPr>
            <a:picLocks noChangeAspect="1"/>
          </p:cNvPicPr>
          <p:nvPr/>
        </p:nvPicPr>
        <p:blipFill>
          <a:blip r:embed="rId2"/>
          <a:stretch>
            <a:fillRect/>
          </a:stretch>
        </p:blipFill>
        <p:spPr>
          <a:xfrm>
            <a:off x="8927850" y="556586"/>
            <a:ext cx="2542252" cy="3395766"/>
          </a:xfrm>
          <a:prstGeom prst="rect">
            <a:avLst/>
          </a:prstGeom>
        </p:spPr>
      </p:pic>
      <p:pic>
        <p:nvPicPr>
          <p:cNvPr id="5" name="Picture 4">
            <a:extLst>
              <a:ext uri="{FF2B5EF4-FFF2-40B4-BE49-F238E27FC236}">
                <a16:creationId xmlns:a16="http://schemas.microsoft.com/office/drawing/2014/main" id="{EEF95859-7D69-BADC-180E-4F00EFDC87FB}"/>
              </a:ext>
            </a:extLst>
          </p:cNvPr>
          <p:cNvPicPr>
            <a:picLocks noChangeAspect="1"/>
          </p:cNvPicPr>
          <p:nvPr/>
        </p:nvPicPr>
        <p:blipFill>
          <a:blip r:embed="rId3"/>
          <a:stretch>
            <a:fillRect/>
          </a:stretch>
        </p:blipFill>
        <p:spPr>
          <a:xfrm>
            <a:off x="8018125" y="4000626"/>
            <a:ext cx="3389670" cy="2536156"/>
          </a:xfrm>
          <a:prstGeom prst="rect">
            <a:avLst/>
          </a:prstGeom>
        </p:spPr>
      </p:pic>
    </p:spTree>
    <p:extLst>
      <p:ext uri="{BB962C8B-B14F-4D97-AF65-F5344CB8AC3E}">
        <p14:creationId xmlns:p14="http://schemas.microsoft.com/office/powerpoint/2010/main" val="92084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99ED6-DE0E-0E38-5400-1F762A9DA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7BC76-2DF9-632E-A3E5-A9A04C713DF5}"/>
              </a:ext>
            </a:extLst>
          </p:cNvPr>
          <p:cNvSpPr>
            <a:spLocks noGrp="1"/>
          </p:cNvSpPr>
          <p:nvPr>
            <p:ph type="title"/>
          </p:nvPr>
        </p:nvSpPr>
        <p:spPr>
          <a:xfrm>
            <a:off x="1066800" y="382360"/>
            <a:ext cx="10058400" cy="740933"/>
          </a:xfrm>
        </p:spPr>
        <p:txBody>
          <a:bodyPr>
            <a:normAutofit fontScale="90000"/>
          </a:bodyPr>
          <a:lstStyle/>
          <a:p>
            <a:pPr algn="ctr"/>
            <a:r>
              <a:rPr lang="en-US" dirty="0"/>
              <a:t>Public Works</a:t>
            </a:r>
          </a:p>
        </p:txBody>
      </p:sp>
      <p:sp>
        <p:nvSpPr>
          <p:cNvPr id="3" name="TextBox 2">
            <a:extLst>
              <a:ext uri="{FF2B5EF4-FFF2-40B4-BE49-F238E27FC236}">
                <a16:creationId xmlns:a16="http://schemas.microsoft.com/office/drawing/2014/main" id="{52FA2EA0-30EC-6DBC-8A1D-81734D9FD13B}"/>
              </a:ext>
            </a:extLst>
          </p:cNvPr>
          <p:cNvSpPr txBox="1"/>
          <p:nvPr/>
        </p:nvSpPr>
        <p:spPr>
          <a:xfrm>
            <a:off x="573471" y="1123293"/>
            <a:ext cx="10915650" cy="5262979"/>
          </a:xfrm>
          <a:prstGeom prst="rect">
            <a:avLst/>
          </a:prstGeom>
          <a:noFill/>
        </p:spPr>
        <p:txBody>
          <a:bodyPr wrap="square" rtlCol="0">
            <a:spAutoFit/>
          </a:bodyPr>
          <a:lstStyle/>
          <a:p>
            <a:pPr lvl="0"/>
            <a:r>
              <a:rPr lang="en-US" sz="1600" b="1" dirty="0">
                <a:solidFill>
                  <a:schemeClr val="bg1"/>
                </a:solidFill>
              </a:rPr>
              <a:t>Capital Projects/Engineering Division:</a:t>
            </a:r>
            <a:r>
              <a:rPr lang="en-US" sz="1600" dirty="0">
                <a:solidFill>
                  <a:schemeClr val="bg1"/>
                </a:solidFill>
              </a:rPr>
              <a:t> Continued to oversee the design and delivery of capital projects with a focus on equity, sustainability, and community benefit.</a:t>
            </a:r>
          </a:p>
          <a:p>
            <a:pPr lvl="0"/>
            <a:r>
              <a:rPr lang="en-US" sz="1600" b="1" dirty="0">
                <a:solidFill>
                  <a:schemeClr val="bg1"/>
                </a:solidFill>
              </a:rPr>
              <a:t>Cemetery Management:</a:t>
            </a:r>
            <a:r>
              <a:rPr lang="en-US" sz="1600" dirty="0">
                <a:solidFill>
                  <a:schemeClr val="bg1"/>
                </a:solidFill>
              </a:rPr>
              <a:t> Continued to provide equitable administration of cemetery services, including plot sales, plot markings, and monument markings.</a:t>
            </a:r>
          </a:p>
          <a:p>
            <a:pPr lvl="0"/>
            <a:r>
              <a:rPr lang="en-US" sz="1600" b="1" dirty="0">
                <a:solidFill>
                  <a:schemeClr val="bg1"/>
                </a:solidFill>
              </a:rPr>
              <a:t>Central Services:</a:t>
            </a:r>
            <a:r>
              <a:rPr lang="en-US" sz="1600" dirty="0">
                <a:solidFill>
                  <a:schemeClr val="bg1"/>
                </a:solidFill>
              </a:rPr>
              <a:t> Continued to provide consistent upkeep of municipal buildings to ensure safe, functional, and equitable access for staff and residents.</a:t>
            </a:r>
          </a:p>
          <a:p>
            <a:pPr lvl="0"/>
            <a:r>
              <a:rPr lang="en-US" sz="1600" b="1" dirty="0">
                <a:solidFill>
                  <a:schemeClr val="bg1"/>
                </a:solidFill>
              </a:rPr>
              <a:t>Fleet Maintenance:</a:t>
            </a:r>
            <a:r>
              <a:rPr lang="en-US" sz="1600" dirty="0">
                <a:solidFill>
                  <a:schemeClr val="bg1"/>
                </a:solidFill>
              </a:rPr>
              <a:t> Continued upkeep of Town fleet and equipment to support equitable service delivery across the community.</a:t>
            </a:r>
          </a:p>
          <a:p>
            <a:pPr lvl="0"/>
            <a:r>
              <a:rPr lang="en-US" sz="1600" b="1" dirty="0">
                <a:solidFill>
                  <a:schemeClr val="bg1"/>
                </a:solidFill>
              </a:rPr>
              <a:t>Solid Waste:</a:t>
            </a:r>
            <a:r>
              <a:rPr lang="en-US" sz="1600" dirty="0">
                <a:solidFill>
                  <a:schemeClr val="bg1"/>
                </a:solidFill>
              </a:rPr>
              <a:t> Continued to ensure community members receive efficient and equitable collection; disposed of MSW in compliance with statutes and ordinances.</a:t>
            </a:r>
          </a:p>
          <a:p>
            <a:pPr lvl="0"/>
            <a:r>
              <a:rPr lang="en-US" sz="1600" b="1" dirty="0">
                <a:solidFill>
                  <a:schemeClr val="bg1"/>
                </a:solidFill>
              </a:rPr>
              <a:t>Streets &amp; Grounds:</a:t>
            </a:r>
            <a:r>
              <a:rPr lang="en-US" sz="1600" dirty="0">
                <a:solidFill>
                  <a:schemeClr val="bg1"/>
                </a:solidFill>
              </a:rPr>
              <a:t> Continued to maintain public streets, landscaped areas, and community grounds to ensure safe, accessible, and equitable environments.</a:t>
            </a:r>
          </a:p>
          <a:p>
            <a:pPr lvl="0"/>
            <a:r>
              <a:rPr lang="en-US" sz="1600" b="1" dirty="0">
                <a:solidFill>
                  <a:schemeClr val="bg1"/>
                </a:solidFill>
              </a:rPr>
              <a:t>Stormwater Utility:</a:t>
            </a:r>
            <a:r>
              <a:rPr lang="en-US" sz="1600" dirty="0">
                <a:solidFill>
                  <a:schemeClr val="bg1"/>
                </a:solidFill>
              </a:rPr>
              <a:t> Continued to manage stormwater systems to reduce flooding risks, improve water quality, and provide equitable protection across neighborhoods.</a:t>
            </a:r>
          </a:p>
          <a:p>
            <a:pPr lvl="0"/>
            <a:r>
              <a:rPr lang="en-US" sz="1600" b="1" dirty="0">
                <a:solidFill>
                  <a:schemeClr val="bg1"/>
                </a:solidFill>
              </a:rPr>
              <a:t>Supervision:</a:t>
            </a:r>
            <a:r>
              <a:rPr lang="en-US" sz="1600" dirty="0">
                <a:solidFill>
                  <a:schemeClr val="bg1"/>
                </a:solidFill>
              </a:rPr>
              <a:t> Continued to ensure construction projects are delivered on time and within budget, while providing equitable oversight and services that meet the needs of all community members.</a:t>
            </a:r>
          </a:p>
          <a:p>
            <a:r>
              <a:rPr lang="en-US" sz="1600" dirty="0">
                <a:solidFill>
                  <a:schemeClr val="bg1"/>
                </a:solidFill>
              </a:rPr>
              <a:t> </a:t>
            </a:r>
          </a:p>
          <a:p>
            <a:pPr lvl="0"/>
            <a:r>
              <a:rPr lang="en-US" sz="1600" b="1" dirty="0">
                <a:solidFill>
                  <a:schemeClr val="bg1"/>
                </a:solidFill>
              </a:rPr>
              <a:t>Heather M.H. Holley, Stormwater Specialist</a:t>
            </a:r>
            <a:r>
              <a:rPr lang="en-US" sz="1600" dirty="0">
                <a:solidFill>
                  <a:schemeClr val="bg1"/>
                </a:solidFill>
              </a:rPr>
              <a:t>, has been selected as a 2025–2026 STEM Educators for Equity and Diversity (S.E.E.D.) Fellow. </a:t>
            </a:r>
          </a:p>
          <a:p>
            <a:pPr lvl="0"/>
            <a:endParaRPr lang="en-US" sz="1600" dirty="0">
              <a:solidFill>
                <a:schemeClr val="bg1"/>
              </a:solidFill>
            </a:endParaRPr>
          </a:p>
          <a:p>
            <a:pPr lvl="0"/>
            <a:r>
              <a:rPr lang="en-US" sz="1600" b="1" dirty="0">
                <a:solidFill>
                  <a:schemeClr val="bg1"/>
                </a:solidFill>
              </a:rPr>
              <a:t>Ben Lang, Streets &amp; Grounds Crew Leader</a:t>
            </a:r>
            <a:r>
              <a:rPr lang="en-US" sz="1600" dirty="0">
                <a:solidFill>
                  <a:schemeClr val="bg1"/>
                </a:solidFill>
              </a:rPr>
              <a:t>, successfully completed the Carrboro Skills Test/Assessment and is now officially authorized to provide direct services to limited English proficient (LEP) residents, vendors, employees, and community partners. </a:t>
            </a:r>
          </a:p>
        </p:txBody>
      </p:sp>
    </p:spTree>
    <p:extLst>
      <p:ext uri="{BB962C8B-B14F-4D97-AF65-F5344CB8AC3E}">
        <p14:creationId xmlns:p14="http://schemas.microsoft.com/office/powerpoint/2010/main" val="29939428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Custom 2">
      <a:dk1>
        <a:srgbClr val="522988"/>
      </a:dk1>
      <a:lt1>
        <a:srgbClr val="FFFFFF"/>
      </a:lt1>
      <a:dk2>
        <a:srgbClr val="522988"/>
      </a:dk2>
      <a:lt2>
        <a:srgbClr val="FFFFFF"/>
      </a:lt2>
      <a:accent1>
        <a:srgbClr val="8DC63F"/>
      </a:accent1>
      <a:accent2>
        <a:srgbClr val="F58025"/>
      </a:accent2>
      <a:accent3>
        <a:srgbClr val="522988"/>
      </a:accent3>
      <a:accent4>
        <a:srgbClr val="994708"/>
      </a:accent4>
      <a:accent5>
        <a:srgbClr val="6D6E71"/>
      </a:accent5>
      <a:accent6>
        <a:srgbClr val="522988"/>
      </a:accent6>
      <a:hlink>
        <a:srgbClr val="8DC63F"/>
      </a:hlink>
      <a:folHlink>
        <a:srgbClr val="6D6E71"/>
      </a:folHlink>
    </a:clrScheme>
    <a:fontScheme name="TOC">
      <a:majorFont>
        <a:latin typeface="Neutra Text SC"/>
        <a:ea typeface=""/>
        <a:cs typeface=""/>
      </a:majorFont>
      <a:minorFont>
        <a:latin typeface="Calibri"/>
        <a:ea typeface=""/>
        <a:cs typeface=""/>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Presentation1" id="{3435BF5B-67A6-4494-92DF-42343577F368}" vid="{C0891F62-5C28-41F3-99EC-99EDB05DFA09}"/>
    </a:ext>
  </a:extLst>
</a:theme>
</file>

<file path=ppt/theme/theme2.xml><?xml version="1.0" encoding="utf-8"?>
<a:theme xmlns:a="http://schemas.openxmlformats.org/drawingml/2006/main" name="1_Savon">
  <a:themeElements>
    <a:clrScheme name="Custom 2">
      <a:dk1>
        <a:srgbClr val="522988"/>
      </a:dk1>
      <a:lt1>
        <a:srgbClr val="FFFFFF"/>
      </a:lt1>
      <a:dk2>
        <a:srgbClr val="522988"/>
      </a:dk2>
      <a:lt2>
        <a:srgbClr val="FFFFFF"/>
      </a:lt2>
      <a:accent1>
        <a:srgbClr val="8DC63F"/>
      </a:accent1>
      <a:accent2>
        <a:srgbClr val="F58025"/>
      </a:accent2>
      <a:accent3>
        <a:srgbClr val="522988"/>
      </a:accent3>
      <a:accent4>
        <a:srgbClr val="994708"/>
      </a:accent4>
      <a:accent5>
        <a:srgbClr val="6D6E71"/>
      </a:accent5>
      <a:accent6>
        <a:srgbClr val="522988"/>
      </a:accent6>
      <a:hlink>
        <a:srgbClr val="8DC63F"/>
      </a:hlink>
      <a:folHlink>
        <a:srgbClr val="6D6E71"/>
      </a:folHlink>
    </a:clrScheme>
    <a:fontScheme name="TOC">
      <a:majorFont>
        <a:latin typeface="Neutra Text SC"/>
        <a:ea typeface=""/>
        <a:cs typeface=""/>
      </a:majorFont>
      <a:minorFont>
        <a:latin typeface="Calibri"/>
        <a:ea typeface=""/>
        <a:cs typeface=""/>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Presentation1" id="{3435BF5B-67A6-4494-92DF-42343577F368}" vid="{6766120A-D290-4B7B-993A-DB1F3D93B161}"/>
    </a:ext>
  </a:extLst>
</a:theme>
</file>

<file path=ppt/theme/theme3.xml><?xml version="1.0" encoding="utf-8"?>
<a:theme xmlns:a="http://schemas.openxmlformats.org/drawingml/2006/main" name="2_Savon">
  <a:themeElements>
    <a:clrScheme name="Custom 2">
      <a:dk1>
        <a:srgbClr val="522988"/>
      </a:dk1>
      <a:lt1>
        <a:srgbClr val="FFFFFF"/>
      </a:lt1>
      <a:dk2>
        <a:srgbClr val="522988"/>
      </a:dk2>
      <a:lt2>
        <a:srgbClr val="FFFFFF"/>
      </a:lt2>
      <a:accent1>
        <a:srgbClr val="8DC63F"/>
      </a:accent1>
      <a:accent2>
        <a:srgbClr val="F58025"/>
      </a:accent2>
      <a:accent3>
        <a:srgbClr val="522988"/>
      </a:accent3>
      <a:accent4>
        <a:srgbClr val="994708"/>
      </a:accent4>
      <a:accent5>
        <a:srgbClr val="6D6E71"/>
      </a:accent5>
      <a:accent6>
        <a:srgbClr val="522988"/>
      </a:accent6>
      <a:hlink>
        <a:srgbClr val="8DC63F"/>
      </a:hlink>
      <a:folHlink>
        <a:srgbClr val="6D6E71"/>
      </a:folHlink>
    </a:clrScheme>
    <a:fontScheme name="TOC">
      <a:majorFont>
        <a:latin typeface="Neutra Text SC"/>
        <a:ea typeface=""/>
        <a:cs typeface=""/>
      </a:majorFont>
      <a:minorFont>
        <a:latin typeface="Calibri"/>
        <a:ea typeface=""/>
        <a:cs typeface=""/>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Presentation1" id="{3435BF5B-67A6-4494-92DF-42343577F368}" vid="{3CE306F4-4D02-4808-B267-A3006C4A2D6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3949939-2C9E-4399-80BE-3FEFB064CF1C}">
  <ds:schemaRefs>
    <ds:schemaRef ds:uri="http://schemas.microsoft.com/sharepoint/v3/contenttype/forms"/>
  </ds:schemaRefs>
</ds:datastoreItem>
</file>

<file path=customXml/itemProps2.xml><?xml version="1.0" encoding="utf-8"?>
<ds:datastoreItem xmlns:ds="http://schemas.openxmlformats.org/officeDocument/2006/customXml" ds:itemID="{62B7C465-BD8F-4B6A-8925-267AB00CD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FC83A0-AB98-4659-ACD5-D2185007C703}">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Town of Carrboro Power Point Template</Template>
  <TotalTime>12644</TotalTime>
  <Words>3790</Words>
  <Application>Microsoft Office PowerPoint</Application>
  <PresentationFormat>Widescreen</PresentationFormat>
  <Paragraphs>243</Paragraphs>
  <Slides>21</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Neutra Text SC</vt:lpstr>
      <vt:lpstr>Savon</vt:lpstr>
      <vt:lpstr>1_Savon</vt:lpstr>
      <vt:lpstr>2_Savon</vt:lpstr>
      <vt:lpstr>2025 Race and Equity Wins</vt:lpstr>
      <vt:lpstr>Human Resources</vt:lpstr>
      <vt:lpstr>Human Resources</vt:lpstr>
      <vt:lpstr>Planning, Zoning &amp; Inspections</vt:lpstr>
      <vt:lpstr>Recreation Parks &amp; Cultural Resources</vt:lpstr>
      <vt:lpstr>Recreation Parks &amp; Cultural Resources</vt:lpstr>
      <vt:lpstr>Public Works</vt:lpstr>
      <vt:lpstr>Public Works</vt:lpstr>
      <vt:lpstr>Public Works</vt:lpstr>
      <vt:lpstr>Communications &amp; Engagement</vt:lpstr>
      <vt:lpstr>Communications &amp; Engagement</vt:lpstr>
      <vt:lpstr>Housing &amp; Community Services</vt:lpstr>
      <vt:lpstr>Police Department</vt:lpstr>
      <vt:lpstr>PowerPoint Presentation</vt:lpstr>
      <vt:lpstr>PowerPoint Presentation</vt:lpstr>
      <vt:lpstr>Fire-Rescue Department</vt:lpstr>
      <vt:lpstr>Fire-Rescue Department</vt:lpstr>
      <vt:lpstr>Town Manager’s Office</vt:lpstr>
      <vt:lpstr>Town Manager’s Office</vt:lpstr>
      <vt:lpstr>Town Manager’s Office</vt:lpstr>
      <vt:lpstr>Thank You to Each Department and all Staff for all that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Lazorko</dc:creator>
  <cp:lastModifiedBy>Kannu Taylor</cp:lastModifiedBy>
  <cp:revision>37</cp:revision>
  <dcterms:created xsi:type="dcterms:W3CDTF">2023-11-01T12:55:24Z</dcterms:created>
  <dcterms:modified xsi:type="dcterms:W3CDTF">2026-02-06T19:43:50Z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