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handoutMasterIdLst>
    <p:handoutMasterId r:id="rId13"/>
  </p:handoutMasterIdLst>
  <p:sldIdLst>
    <p:sldId id="257" r:id="rId2"/>
    <p:sldId id="268" r:id="rId3"/>
    <p:sldId id="295" r:id="rId4"/>
    <p:sldId id="275" r:id="rId5"/>
    <p:sldId id="293" r:id="rId6"/>
    <p:sldId id="307" r:id="rId7"/>
    <p:sldId id="264" r:id="rId8"/>
    <p:sldId id="304" r:id="rId9"/>
    <p:sldId id="310" r:id="rId10"/>
    <p:sldId id="286"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 K. Owens" initials="SKO" lastIdx="0" clrIdx="0">
    <p:extLst>
      <p:ext uri="{19B8F6BF-5375-455C-9EA6-DF929625EA0E}">
        <p15:presenceInfo xmlns:p15="http://schemas.microsoft.com/office/powerpoint/2012/main" userId="S-1-5-21-73586283-1284227242-682003330-107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70" autoAdjust="0"/>
    <p:restoredTop sz="79977" autoAdjust="0"/>
  </p:normalViewPr>
  <p:slideViewPr>
    <p:cSldViewPr snapToGrid="0">
      <p:cViewPr varScale="1">
        <p:scale>
          <a:sx n="88" d="100"/>
          <a:sy n="88" d="100"/>
        </p:scale>
        <p:origin x="1158" y="96"/>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10/2/2020</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10/2/2020</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246833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continue</a:t>
            </a:r>
            <a:r>
              <a:rPr lang="en-US" baseline="0" dirty="0" smtClean="0"/>
              <a:t> to track the place of residence of those stopped for traffic violations in Carrboro. Based on this, we see that we cannot compare demographics of all traffic stops to that of the town. While there is no perfect population to compare against, we believe that the weighted population offered is a better model for the demographics of those driving in Carrboro than the town population. Here, the residence status of all drivers stopped in 2019 is shown to give us a better comparison for the 2020 data.</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2</a:t>
            </a:fld>
            <a:endParaRPr lang="en-US" dirty="0"/>
          </a:p>
        </p:txBody>
      </p:sp>
    </p:spTree>
    <p:extLst>
      <p:ext uri="{BB962C8B-B14F-4D97-AF65-F5344CB8AC3E}">
        <p14:creationId xmlns:p14="http://schemas.microsoft.com/office/powerpoint/2010/main" val="1133079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2442254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shows the five year comparison of the reason for stop.  On our Traffic Stop report the reason for stop are Checkpoint, </a:t>
            </a:r>
            <a:r>
              <a:rPr lang="en-US" baseline="0" dirty="0" err="1" smtClean="0"/>
              <a:t>DWI</a:t>
            </a:r>
            <a:r>
              <a:rPr lang="en-US" baseline="0" dirty="0" smtClean="0"/>
              <a:t>, Investigation, Other MV violation, Safe Movement, Seat belt, Speeding, Stoplight/Sign, Equipment and regulatory , which we combined. </a:t>
            </a:r>
          </a:p>
          <a:p>
            <a:endParaRPr lang="en-US" baseline="0" dirty="0" smtClean="0"/>
          </a:p>
          <a:p>
            <a:r>
              <a:rPr lang="en-US" baseline="0" dirty="0" smtClean="0"/>
              <a:t>Note we only participate in </a:t>
            </a:r>
            <a:r>
              <a:rPr lang="en-US" baseline="0" dirty="0" err="1" smtClean="0"/>
              <a:t>DWI</a:t>
            </a:r>
            <a:r>
              <a:rPr lang="en-US" baseline="0" dirty="0" smtClean="0"/>
              <a:t> checkpoints hosted by other agencies outside of Carrboro.  The last one we participated in was in 2016 </a:t>
            </a:r>
          </a:p>
          <a:p>
            <a:endParaRPr lang="en-US" baseline="0" dirty="0" smtClean="0"/>
          </a:p>
          <a:p>
            <a:r>
              <a:rPr lang="en-US" baseline="0" dirty="0" smtClean="0"/>
              <a:t>Speeding is the most frequent reason for stops followed by equipment and regulatory.</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234797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area we were trying to focus on was equipment and regulatory</a:t>
            </a:r>
            <a:r>
              <a:rPr lang="en-US" baseline="0" dirty="0" smtClean="0"/>
              <a:t> stops not being a priority.  A Directive was issued in December of 2015, advising officers that these violations are not priority and to warn if possible.  </a:t>
            </a:r>
          </a:p>
          <a:p>
            <a:endParaRPr lang="en-US" baseline="0" dirty="0" smtClean="0"/>
          </a:p>
          <a:p>
            <a:r>
              <a:rPr lang="en-US" baseline="0" dirty="0" smtClean="0"/>
              <a:t>On this slide, </a:t>
            </a:r>
            <a:r>
              <a:rPr lang="en-US" dirty="0" smtClean="0"/>
              <a:t>Note that while</a:t>
            </a:r>
            <a:r>
              <a:rPr lang="en-US" baseline="0" dirty="0" smtClean="0"/>
              <a:t> the NUMBER of stops overall went down after the directive, the PERCENTAGE of those stops went up for black people.</a:t>
            </a:r>
          </a:p>
          <a:p>
            <a:endParaRPr lang="en-US" baseline="0" dirty="0" smtClean="0"/>
          </a:p>
          <a:p>
            <a:r>
              <a:rPr lang="en-US" baseline="0" dirty="0" smtClean="0"/>
              <a:t>I don’t have an explanation for the increase for blacks.  There could be other factors we are not aware of.  </a:t>
            </a:r>
          </a:p>
          <a:p>
            <a:endParaRPr lang="en-US" baseline="0" dirty="0" smtClean="0"/>
          </a:p>
          <a:p>
            <a:r>
              <a:rPr lang="en-US" baseline="0" dirty="0" smtClean="0"/>
              <a:t>I will say that it is not because officers are profiling.  I have full faith in my officers that they are policing correctly.</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3437691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Number of all search types; search productivity for all search types. Overall number of searches is very low,</a:t>
            </a:r>
            <a:r>
              <a:rPr lang="en-US" baseline="0" dirty="0" smtClean="0"/>
              <a:t> but we are concerned about the overall low productivity of searches.</a:t>
            </a:r>
            <a:endParaRPr lang="en-US" dirty="0" smtClean="0"/>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831680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Enforcement</a:t>
            </a:r>
            <a:r>
              <a:rPr lang="en-US" baseline="0" dirty="0" smtClean="0"/>
              <a:t> action is where officers have the most discretion. There is a slightly elevated rate of citation for black drivers.</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506576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break down of the enforcement</a:t>
            </a:r>
            <a:r>
              <a:rPr lang="en-US" baseline="0" dirty="0" smtClean="0"/>
              <a:t> action taken on probable cause searches</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8</a:t>
            </a:fld>
            <a:endParaRPr lang="en-US" dirty="0"/>
          </a:p>
        </p:txBody>
      </p:sp>
    </p:spTree>
    <p:extLst>
      <p:ext uri="{BB962C8B-B14F-4D97-AF65-F5344CB8AC3E}">
        <p14:creationId xmlns:p14="http://schemas.microsoft.com/office/powerpoint/2010/main" val="3271356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2135401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endParaRPr lang="en-US" dirty="0"/>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10/2/2020</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7FA170-8299-44AD-AEEF-FC686C3D7804}" type="datetime1">
              <a:rPr lang="en-US" smtClean="0"/>
              <a:t>10/2/2020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231763A-68EC-4ECD-9620-D9FE9CDDD622}" type="datetime1">
              <a:rPr lang="en-US" smtClean="0"/>
              <a:t>10/2/2020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98BEDD-6160-49BB-B372-861DE7DE9BA5}" type="datetime1">
              <a:rPr lang="en-US" smtClean="0"/>
              <a:t>10/2/2020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0AAE819F-B7FD-4B29-8F66-9E318144BC2A}" type="datetime1">
              <a:rPr lang="en-US" smtClean="0"/>
              <a:t>10/2/2020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D4CA159C-B6E0-4F10-9F4A-2FA57003B139}" type="datetime1">
              <a:rPr lang="en-US" smtClean="0"/>
              <a:t>10/2/2020</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p15:clr>
            <a:srgbClr val="FBAE40"/>
          </p15:clr>
        </p15:guide>
        <p15:guide id="1"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10/2/2020</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10/2/2020</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9234BD7-6953-492C-921B-E68B2D7F14C8}" type="datetime1">
              <a:rPr lang="en-US" smtClean="0"/>
              <a:t>10/2/2020</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5A17D9B-D4D3-4E23-88DF-2E354FA43196}" type="datetime1">
              <a:rPr lang="en-US" smtClean="0"/>
              <a:t>10/2/2020</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541F67C5-D04E-4576-B61C-12ABA14BBD6C}" type="datetime1">
              <a:rPr lang="en-US" smtClean="0"/>
              <a:t>10/2/2020</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endParaRPr lang="en-US"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10/2/2020</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p15:clr>
            <a:srgbClr val="F26B43"/>
          </p15:clr>
        </p15:guide>
        <p15:guide id="1" pos="3840">
          <p15:clr>
            <a:srgbClr val="F26B43"/>
          </p15:clr>
        </p15:guide>
        <p15:guide id="2" orient="horz" pos="415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Policing Equity in Carrboro 2020 Q3</a:t>
            </a:r>
            <a:endParaRPr lang="en-US" dirty="0"/>
          </a:p>
        </p:txBody>
      </p:sp>
      <p:sp>
        <p:nvSpPr>
          <p:cNvPr id="3" name="Subtitle 2"/>
          <p:cNvSpPr>
            <a:spLocks noGrp="1"/>
          </p:cNvSpPr>
          <p:nvPr>
            <p:ph type="subTitle" idx="1"/>
          </p:nvPr>
        </p:nvSpPr>
        <p:spPr/>
        <p:txBody>
          <a:bodyPr/>
          <a:lstStyle/>
          <a:p>
            <a:r>
              <a:rPr lang="en-US" dirty="0" smtClean="0"/>
              <a:t>Update on efforts towards bias free policing</a:t>
            </a:r>
            <a:endParaRPr lang="en-US" dirty="0"/>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452" y="908034"/>
            <a:ext cx="10972800" cy="1066800"/>
          </a:xfrm>
        </p:spPr>
        <p:txBody>
          <a:bodyPr/>
          <a:lstStyle/>
          <a:p>
            <a:r>
              <a:rPr lang="en-US" dirty="0" smtClean="0"/>
              <a:t>Citizen Complaints</a:t>
            </a:r>
            <a:endParaRPr lang="en-US" dirty="0"/>
          </a:p>
        </p:txBody>
      </p:sp>
      <p:sp>
        <p:nvSpPr>
          <p:cNvPr id="3" name="Content Placeholder 2"/>
          <p:cNvSpPr>
            <a:spLocks noGrp="1"/>
          </p:cNvSpPr>
          <p:nvPr>
            <p:ph sz="half" idx="1"/>
          </p:nvPr>
        </p:nvSpPr>
        <p:spPr>
          <a:xfrm>
            <a:off x="1412126" y="1974834"/>
            <a:ext cx="5384800" cy="3238031"/>
          </a:xfrm>
        </p:spPr>
        <p:txBody>
          <a:bodyPr>
            <a:normAutofit/>
          </a:bodyPr>
          <a:lstStyle/>
          <a:p>
            <a:pPr lvl="1"/>
            <a:r>
              <a:rPr lang="en-US" dirty="0" smtClean="0"/>
              <a:t>Only 1 citizen complaint in 2020 Q3.</a:t>
            </a:r>
          </a:p>
          <a:p>
            <a:pPr marL="868680" lvl="1" indent="-457200">
              <a:buFont typeface="+mj-lt"/>
              <a:buAutoNum type="arabicPeriod"/>
            </a:pPr>
            <a:r>
              <a:rPr lang="en-US" dirty="0" smtClean="0"/>
              <a:t>Nature: Other; Resolution: Proper Conduct</a:t>
            </a:r>
          </a:p>
          <a:p>
            <a:pPr marL="868680" lvl="1" indent="-457200">
              <a:buFont typeface="+mj-lt"/>
              <a:buAutoNum type="arabicPeriod"/>
            </a:pPr>
            <a:endParaRPr lang="en-US" dirty="0"/>
          </a:p>
          <a:p>
            <a:pPr marL="411480" lvl="1" indent="0">
              <a:buNone/>
            </a:pPr>
            <a:endParaRPr lang="en-US" dirty="0"/>
          </a:p>
        </p:txBody>
      </p:sp>
    </p:spTree>
    <p:extLst>
      <p:ext uri="{BB962C8B-B14F-4D97-AF65-F5344CB8AC3E}">
        <p14:creationId xmlns:p14="http://schemas.microsoft.com/office/powerpoint/2010/main" val="887462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67751"/>
            <a:ext cx="10972800" cy="1066800"/>
          </a:xfrm>
        </p:spPr>
        <p:txBody>
          <a:bodyPr/>
          <a:lstStyle/>
          <a:p>
            <a:r>
              <a:rPr lang="en-US" dirty="0" smtClean="0"/>
              <a:t>Residency Tracking 2019</a:t>
            </a:r>
            <a:endParaRPr lang="en-US" dirty="0"/>
          </a:p>
        </p:txBody>
      </p:sp>
      <p:pic>
        <p:nvPicPr>
          <p:cNvPr id="3" name="Picture 2"/>
          <p:cNvPicPr>
            <a:picLocks noChangeAspect="1"/>
          </p:cNvPicPr>
          <p:nvPr/>
        </p:nvPicPr>
        <p:blipFill>
          <a:blip r:embed="rId3"/>
          <a:stretch>
            <a:fillRect/>
          </a:stretch>
        </p:blipFill>
        <p:spPr>
          <a:xfrm>
            <a:off x="869472" y="1441005"/>
            <a:ext cx="5169856" cy="4407790"/>
          </a:xfrm>
          <a:prstGeom prst="rect">
            <a:avLst/>
          </a:prstGeom>
        </p:spPr>
      </p:pic>
      <p:sp>
        <p:nvSpPr>
          <p:cNvPr id="4" name="Rectangle 3"/>
          <p:cNvSpPr/>
          <p:nvPr/>
        </p:nvSpPr>
        <p:spPr>
          <a:xfrm>
            <a:off x="6039328" y="2025205"/>
            <a:ext cx="6096000" cy="2585323"/>
          </a:xfrm>
          <a:prstGeom prst="rect">
            <a:avLst/>
          </a:prstGeom>
        </p:spPr>
        <p:txBody>
          <a:bodyPr>
            <a:spAutoFit/>
          </a:bodyPr>
          <a:lstStyle/>
          <a:p>
            <a:r>
              <a:rPr lang="en-US" dirty="0"/>
              <a:t>Weighted </a:t>
            </a:r>
            <a:r>
              <a:rPr lang="en-US" dirty="0" smtClean="0"/>
              <a:t>Population</a:t>
            </a:r>
            <a:r>
              <a:rPr lang="en-US" dirty="0"/>
              <a:t>	</a:t>
            </a:r>
          </a:p>
          <a:p>
            <a:r>
              <a:rPr lang="en-US" dirty="0"/>
              <a:t>White	62.49037</a:t>
            </a:r>
          </a:p>
          <a:p>
            <a:r>
              <a:rPr lang="en-US" dirty="0"/>
              <a:t>Black	18.36172</a:t>
            </a:r>
          </a:p>
          <a:p>
            <a:r>
              <a:rPr lang="en-US" dirty="0"/>
              <a:t>Asian	7.39882</a:t>
            </a:r>
          </a:p>
          <a:p>
            <a:r>
              <a:rPr lang="en-US" dirty="0"/>
              <a:t>Hispanic	8.96115</a:t>
            </a:r>
          </a:p>
          <a:p>
            <a:r>
              <a:rPr lang="en-US" dirty="0"/>
              <a:t>Other	2.78794</a:t>
            </a:r>
          </a:p>
          <a:p>
            <a:endParaRPr lang="en-US" dirty="0"/>
          </a:p>
          <a:p>
            <a:r>
              <a:rPr lang="en-US" dirty="0"/>
              <a:t>The above chart is the estimated </a:t>
            </a:r>
            <a:r>
              <a:rPr lang="en-US" dirty="0" smtClean="0"/>
              <a:t>demographics of Carrboro drivers, based on area of residence of stopped drivers.</a:t>
            </a:r>
            <a:endParaRPr lang="en-US" dirty="0"/>
          </a:p>
        </p:txBody>
      </p:sp>
    </p:spTree>
    <p:extLst>
      <p:ext uri="{BB962C8B-B14F-4D97-AF65-F5344CB8AC3E}">
        <p14:creationId xmlns:p14="http://schemas.microsoft.com/office/powerpoint/2010/main" val="153152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70206" y="660367"/>
            <a:ext cx="5873579" cy="646331"/>
          </a:xfrm>
          <a:prstGeom prst="rect">
            <a:avLst/>
          </a:prstGeom>
          <a:noFill/>
        </p:spPr>
        <p:txBody>
          <a:bodyPr wrap="square" rtlCol="0">
            <a:spAutoFit/>
          </a:bodyPr>
          <a:lstStyle/>
          <a:p>
            <a:r>
              <a:rPr lang="en-US" sz="3600" b="1" dirty="0" smtClean="0"/>
              <a:t>Overall Stop Rate 2020 Q3</a:t>
            </a:r>
          </a:p>
        </p:txBody>
      </p:sp>
      <p:pic>
        <p:nvPicPr>
          <p:cNvPr id="6" name="Picture 5"/>
          <p:cNvPicPr>
            <a:picLocks noChangeAspect="1"/>
          </p:cNvPicPr>
          <p:nvPr/>
        </p:nvPicPr>
        <p:blipFill>
          <a:blip r:embed="rId3"/>
          <a:stretch>
            <a:fillRect/>
          </a:stretch>
        </p:blipFill>
        <p:spPr>
          <a:xfrm>
            <a:off x="1326947" y="1715597"/>
            <a:ext cx="4686706" cy="3985605"/>
          </a:xfrm>
          <a:prstGeom prst="rect">
            <a:avLst/>
          </a:prstGeom>
        </p:spPr>
      </p:pic>
      <p:pic>
        <p:nvPicPr>
          <p:cNvPr id="8" name="Picture 7"/>
          <p:cNvPicPr>
            <a:picLocks noChangeAspect="1"/>
          </p:cNvPicPr>
          <p:nvPr/>
        </p:nvPicPr>
        <p:blipFill>
          <a:blip r:embed="rId4"/>
          <a:stretch>
            <a:fillRect/>
          </a:stretch>
        </p:blipFill>
        <p:spPr>
          <a:xfrm>
            <a:off x="6849030" y="2419282"/>
            <a:ext cx="2777569" cy="2382433"/>
          </a:xfrm>
          <a:prstGeom prst="rect">
            <a:avLst/>
          </a:prstGeom>
        </p:spPr>
      </p:pic>
    </p:spTree>
    <p:extLst>
      <p:ext uri="{BB962C8B-B14F-4D97-AF65-F5344CB8AC3E}">
        <p14:creationId xmlns:p14="http://schemas.microsoft.com/office/powerpoint/2010/main" val="204898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128" y="747331"/>
            <a:ext cx="4945255" cy="1066800"/>
          </a:xfrm>
        </p:spPr>
        <p:txBody>
          <a:bodyPr>
            <a:normAutofit/>
          </a:bodyPr>
          <a:lstStyle/>
          <a:p>
            <a:pPr algn="ctr"/>
            <a:r>
              <a:rPr lang="en-US" dirty="0" smtClean="0">
                <a:solidFill>
                  <a:schemeClr val="tx1"/>
                </a:solidFill>
              </a:rPr>
              <a:t>Reason for Stop</a:t>
            </a:r>
            <a:endParaRPr lang="en-US" dirty="0">
              <a:solidFill>
                <a:schemeClr val="tx1"/>
              </a:solidFill>
            </a:endParaRPr>
          </a:p>
        </p:txBody>
      </p:sp>
      <p:pic>
        <p:nvPicPr>
          <p:cNvPr id="4" name="Picture 3"/>
          <p:cNvPicPr>
            <a:picLocks noChangeAspect="1"/>
          </p:cNvPicPr>
          <p:nvPr/>
        </p:nvPicPr>
        <p:blipFill>
          <a:blip r:embed="rId3"/>
          <a:stretch>
            <a:fillRect/>
          </a:stretch>
        </p:blipFill>
        <p:spPr>
          <a:xfrm>
            <a:off x="723669" y="1814131"/>
            <a:ext cx="5334462" cy="4450466"/>
          </a:xfrm>
          <a:prstGeom prst="rect">
            <a:avLst/>
          </a:prstGeom>
        </p:spPr>
      </p:pic>
      <p:pic>
        <p:nvPicPr>
          <p:cNvPr id="7" name="Picture 6"/>
          <p:cNvPicPr>
            <a:picLocks noChangeAspect="1"/>
          </p:cNvPicPr>
          <p:nvPr/>
        </p:nvPicPr>
        <p:blipFill>
          <a:blip r:embed="rId4"/>
          <a:stretch>
            <a:fillRect/>
          </a:stretch>
        </p:blipFill>
        <p:spPr>
          <a:xfrm>
            <a:off x="5733800" y="2462428"/>
            <a:ext cx="5753599" cy="2339543"/>
          </a:xfrm>
          <a:prstGeom prst="rect">
            <a:avLst/>
          </a:prstGeom>
        </p:spPr>
      </p:pic>
    </p:spTree>
    <p:extLst>
      <p:ext uri="{BB962C8B-B14F-4D97-AF65-F5344CB8AC3E}">
        <p14:creationId xmlns:p14="http://schemas.microsoft.com/office/powerpoint/2010/main" val="2727682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189" y="538346"/>
            <a:ext cx="10972800" cy="1066800"/>
          </a:xfrm>
        </p:spPr>
        <p:txBody>
          <a:bodyPr/>
          <a:lstStyle/>
          <a:p>
            <a:pPr algn="ctr"/>
            <a:r>
              <a:rPr lang="en-US" dirty="0" smtClean="0"/>
              <a:t>Equipment and Regulatory Violations</a:t>
            </a:r>
            <a:endParaRPr lang="en-US" dirty="0"/>
          </a:p>
        </p:txBody>
      </p:sp>
      <p:pic>
        <p:nvPicPr>
          <p:cNvPr id="3" name="Picture 2"/>
          <p:cNvPicPr>
            <a:picLocks noChangeAspect="1"/>
          </p:cNvPicPr>
          <p:nvPr/>
        </p:nvPicPr>
        <p:blipFill>
          <a:blip r:embed="rId3"/>
          <a:stretch>
            <a:fillRect/>
          </a:stretch>
        </p:blipFill>
        <p:spPr>
          <a:xfrm>
            <a:off x="778189" y="1449468"/>
            <a:ext cx="5563082" cy="4793395"/>
          </a:xfrm>
          <a:prstGeom prst="rect">
            <a:avLst/>
          </a:prstGeom>
        </p:spPr>
      </p:pic>
      <p:pic>
        <p:nvPicPr>
          <p:cNvPr id="7" name="Picture 6"/>
          <p:cNvPicPr>
            <a:picLocks noChangeAspect="1"/>
          </p:cNvPicPr>
          <p:nvPr/>
        </p:nvPicPr>
        <p:blipFill>
          <a:blip r:embed="rId4"/>
          <a:stretch>
            <a:fillRect/>
          </a:stretch>
        </p:blipFill>
        <p:spPr>
          <a:xfrm>
            <a:off x="6836330" y="2840933"/>
            <a:ext cx="2809951" cy="2010467"/>
          </a:xfrm>
          <a:prstGeom prst="rect">
            <a:avLst/>
          </a:prstGeom>
        </p:spPr>
      </p:pic>
    </p:spTree>
    <p:extLst>
      <p:ext uri="{BB962C8B-B14F-4D97-AF65-F5344CB8AC3E}">
        <p14:creationId xmlns:p14="http://schemas.microsoft.com/office/powerpoint/2010/main" val="1081354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4465000" y="2900689"/>
            <a:ext cx="7376799" cy="3589331"/>
          </a:xfrm>
          <a:prstGeom prst="rect">
            <a:avLst/>
          </a:prstGeom>
        </p:spPr>
      </p:pic>
      <p:sp>
        <p:nvSpPr>
          <p:cNvPr id="2" name="Title 1"/>
          <p:cNvSpPr>
            <a:spLocks noGrp="1"/>
          </p:cNvSpPr>
          <p:nvPr>
            <p:ph type="title"/>
          </p:nvPr>
        </p:nvSpPr>
        <p:spPr>
          <a:xfrm>
            <a:off x="1028700" y="424189"/>
            <a:ext cx="10972800" cy="1066800"/>
          </a:xfrm>
        </p:spPr>
        <p:txBody>
          <a:bodyPr>
            <a:normAutofit/>
          </a:bodyPr>
          <a:lstStyle/>
          <a:p>
            <a:r>
              <a:rPr lang="en-US" dirty="0" smtClean="0"/>
              <a:t>Types of Searches and Search Productivity</a:t>
            </a:r>
            <a:endParaRPr lang="en-US" dirty="0"/>
          </a:p>
        </p:txBody>
      </p:sp>
      <p:pic>
        <p:nvPicPr>
          <p:cNvPr id="3" name="Picture 2"/>
          <p:cNvPicPr>
            <a:picLocks noChangeAspect="1"/>
          </p:cNvPicPr>
          <p:nvPr/>
        </p:nvPicPr>
        <p:blipFill>
          <a:blip r:embed="rId4"/>
          <a:stretch>
            <a:fillRect/>
          </a:stretch>
        </p:blipFill>
        <p:spPr>
          <a:xfrm>
            <a:off x="792676" y="1605289"/>
            <a:ext cx="5722424" cy="2242811"/>
          </a:xfrm>
          <a:prstGeom prst="rect">
            <a:avLst/>
          </a:prstGeom>
        </p:spPr>
      </p:pic>
    </p:spTree>
    <p:extLst>
      <p:ext uri="{BB962C8B-B14F-4D97-AF65-F5344CB8AC3E}">
        <p14:creationId xmlns:p14="http://schemas.microsoft.com/office/powerpoint/2010/main" val="829583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40301" y="475582"/>
            <a:ext cx="5588000" cy="646331"/>
          </a:xfrm>
          <a:prstGeom prst="rect">
            <a:avLst/>
          </a:prstGeom>
          <a:noFill/>
        </p:spPr>
        <p:txBody>
          <a:bodyPr wrap="square" rtlCol="0">
            <a:spAutoFit/>
          </a:bodyPr>
          <a:lstStyle/>
          <a:p>
            <a:pPr algn="ctr"/>
            <a:r>
              <a:rPr lang="en-US" sz="3600" dirty="0" smtClean="0"/>
              <a:t>Enforcement Action 2020 Q3</a:t>
            </a:r>
            <a:endParaRPr lang="en-US" sz="3600" dirty="0"/>
          </a:p>
        </p:txBody>
      </p:sp>
      <p:pic>
        <p:nvPicPr>
          <p:cNvPr id="3" name="Picture 2"/>
          <p:cNvPicPr>
            <a:picLocks noChangeAspect="1"/>
          </p:cNvPicPr>
          <p:nvPr/>
        </p:nvPicPr>
        <p:blipFill>
          <a:blip r:embed="rId3"/>
          <a:stretch>
            <a:fillRect/>
          </a:stretch>
        </p:blipFill>
        <p:spPr>
          <a:xfrm>
            <a:off x="0" y="1762550"/>
            <a:ext cx="7628281" cy="4831499"/>
          </a:xfrm>
          <a:prstGeom prst="rect">
            <a:avLst/>
          </a:prstGeom>
        </p:spPr>
      </p:pic>
      <p:pic>
        <p:nvPicPr>
          <p:cNvPr id="4" name="Picture 3"/>
          <p:cNvPicPr>
            <a:picLocks noChangeAspect="1"/>
          </p:cNvPicPr>
          <p:nvPr/>
        </p:nvPicPr>
        <p:blipFill>
          <a:blip r:embed="rId4"/>
          <a:stretch>
            <a:fillRect/>
          </a:stretch>
        </p:blipFill>
        <p:spPr>
          <a:xfrm>
            <a:off x="7426813" y="2981282"/>
            <a:ext cx="4168436" cy="2394034"/>
          </a:xfrm>
          <a:prstGeom prst="rect">
            <a:avLst/>
          </a:prstGeom>
        </p:spPr>
      </p:pic>
    </p:spTree>
    <p:extLst>
      <p:ext uri="{BB962C8B-B14F-4D97-AF65-F5344CB8AC3E}">
        <p14:creationId xmlns:p14="http://schemas.microsoft.com/office/powerpoint/2010/main" val="41199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08299"/>
            <a:ext cx="10972800" cy="1066800"/>
          </a:xfrm>
        </p:spPr>
        <p:txBody>
          <a:bodyPr/>
          <a:lstStyle/>
          <a:p>
            <a:r>
              <a:rPr lang="en-US" dirty="0" smtClean="0">
                <a:solidFill>
                  <a:schemeClr val="tx1"/>
                </a:solidFill>
              </a:rPr>
              <a:t>Probable Cause Searches</a:t>
            </a:r>
            <a:endParaRPr lang="en-US" dirty="0">
              <a:solidFill>
                <a:schemeClr val="tx1"/>
              </a:solidFill>
            </a:endParaRPr>
          </a:p>
        </p:txBody>
      </p:sp>
      <p:pic>
        <p:nvPicPr>
          <p:cNvPr id="4" name="Picture 3"/>
          <p:cNvPicPr>
            <a:picLocks noChangeAspect="1"/>
          </p:cNvPicPr>
          <p:nvPr/>
        </p:nvPicPr>
        <p:blipFill>
          <a:blip r:embed="rId3"/>
          <a:stretch>
            <a:fillRect/>
          </a:stretch>
        </p:blipFill>
        <p:spPr>
          <a:xfrm>
            <a:off x="3390665" y="2114436"/>
            <a:ext cx="5410669" cy="2629128"/>
          </a:xfrm>
          <a:prstGeom prst="rect">
            <a:avLst/>
          </a:prstGeom>
        </p:spPr>
      </p:pic>
    </p:spTree>
    <p:extLst>
      <p:ext uri="{BB962C8B-B14F-4D97-AF65-F5344CB8AC3E}">
        <p14:creationId xmlns:p14="http://schemas.microsoft.com/office/powerpoint/2010/main" val="2264423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Force</a:t>
            </a:r>
            <a:endParaRPr lang="en-US" dirty="0"/>
          </a:p>
        </p:txBody>
      </p:sp>
      <p:sp>
        <p:nvSpPr>
          <p:cNvPr id="3" name="Content Placeholder 2"/>
          <p:cNvSpPr>
            <a:spLocks noGrp="1"/>
          </p:cNvSpPr>
          <p:nvPr>
            <p:ph idx="1"/>
          </p:nvPr>
        </p:nvSpPr>
        <p:spPr/>
        <p:txBody>
          <a:bodyPr/>
          <a:lstStyle/>
          <a:p>
            <a:r>
              <a:rPr lang="en-US" dirty="0" smtClean="0"/>
              <a:t>One use of force incident in 2020 Q3. Suspect involved was a Hispanic male.</a:t>
            </a:r>
            <a:endParaRPr lang="en-US" dirty="0"/>
          </a:p>
        </p:txBody>
      </p:sp>
    </p:spTree>
    <p:extLst>
      <p:ext uri="{BB962C8B-B14F-4D97-AF65-F5344CB8AC3E}">
        <p14:creationId xmlns:p14="http://schemas.microsoft.com/office/powerpoint/2010/main" val="196026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7937</TotalTime>
  <Words>497</Words>
  <Application>Microsoft Office PowerPoint</Application>
  <PresentationFormat>Widescreen</PresentationFormat>
  <Paragraphs>48</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Georgia</vt:lpstr>
      <vt:lpstr>Wingdings 2</vt:lpstr>
      <vt:lpstr>Training presentation</vt:lpstr>
      <vt:lpstr>Policing Equity in Carrboro 2020 Q3</vt:lpstr>
      <vt:lpstr>Residency Tracking 2019</vt:lpstr>
      <vt:lpstr>PowerPoint Presentation</vt:lpstr>
      <vt:lpstr>Reason for Stop</vt:lpstr>
      <vt:lpstr>Equipment and Regulatory Violations</vt:lpstr>
      <vt:lpstr>Types of Searches and Search Productivity</vt:lpstr>
      <vt:lpstr>PowerPoint Presentation</vt:lpstr>
      <vt:lpstr>Probable Cause Searches</vt:lpstr>
      <vt:lpstr>Use of Force</vt:lpstr>
      <vt:lpstr>Citizen Complaints</vt:lpstr>
    </vt:vector>
  </TitlesOfParts>
  <Company>Town of Carrboro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Walter Horton</dc:creator>
  <cp:lastModifiedBy>Walter Horton</cp:lastModifiedBy>
  <cp:revision>164</cp:revision>
  <cp:lastPrinted>2018-04-02T14:37:03Z</cp:lastPrinted>
  <dcterms:created xsi:type="dcterms:W3CDTF">2018-03-21T18:28:01Z</dcterms:created>
  <dcterms:modified xsi:type="dcterms:W3CDTF">2020-10-02T14:28:53Z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